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7"/>
  </p:notesMasterIdLst>
  <p:sldIdLst>
    <p:sldId id="296" r:id="rId2"/>
    <p:sldId id="263" r:id="rId3"/>
    <p:sldId id="276" r:id="rId4"/>
    <p:sldId id="265" r:id="rId5"/>
    <p:sldId id="287" r:id="rId6"/>
    <p:sldId id="256" r:id="rId7"/>
    <p:sldId id="293" r:id="rId8"/>
    <p:sldId id="257" r:id="rId9"/>
    <p:sldId id="275" r:id="rId10"/>
    <p:sldId id="259" r:id="rId11"/>
    <p:sldId id="260" r:id="rId12"/>
    <p:sldId id="301" r:id="rId13"/>
    <p:sldId id="267" r:id="rId14"/>
    <p:sldId id="281" r:id="rId15"/>
    <p:sldId id="282" r:id="rId16"/>
    <p:sldId id="349" r:id="rId17"/>
    <p:sldId id="363" r:id="rId18"/>
    <p:sldId id="344" r:id="rId19"/>
    <p:sldId id="338" r:id="rId20"/>
    <p:sldId id="359" r:id="rId21"/>
    <p:sldId id="360" r:id="rId22"/>
    <p:sldId id="361" r:id="rId23"/>
    <p:sldId id="362" r:id="rId24"/>
    <p:sldId id="283" r:id="rId25"/>
    <p:sldId id="336" r:id="rId26"/>
    <p:sldId id="337" r:id="rId27"/>
    <p:sldId id="292" r:id="rId28"/>
    <p:sldId id="308" r:id="rId29"/>
    <p:sldId id="327" r:id="rId30"/>
    <p:sldId id="328" r:id="rId31"/>
    <p:sldId id="350" r:id="rId32"/>
    <p:sldId id="348" r:id="rId33"/>
    <p:sldId id="273" r:id="rId34"/>
    <p:sldId id="274" r:id="rId35"/>
    <p:sldId id="284" r:id="rId36"/>
    <p:sldId id="291" r:id="rId37"/>
    <p:sldId id="356" r:id="rId38"/>
    <p:sldId id="358" r:id="rId39"/>
    <p:sldId id="355" r:id="rId40"/>
    <p:sldId id="351" r:id="rId41"/>
    <p:sldId id="352" r:id="rId42"/>
    <p:sldId id="353" r:id="rId43"/>
    <p:sldId id="354" r:id="rId44"/>
    <p:sldId id="357" r:id="rId45"/>
    <p:sldId id="326" r:id="rId46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9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18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 panose="020F05020202040302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C53D6EA-B3AE-4D9E-BF60-87E554910F61}" type="datetimeFigureOut">
              <a:rPr lang="fr-FR" altLang="fr-FR"/>
              <a:pPr/>
              <a:t>23/03/2015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 panose="020F05020202040302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2F0B296-5509-46C6-A914-3F95AA03899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11264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2560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B748D25C-5862-4355-A33D-F02DA066C493}" type="slidenum">
              <a:rPr lang="fr-FR" altLang="fr-FR" sz="1200"/>
              <a:pPr/>
              <a:t>11</a:t>
            </a:fld>
            <a:endParaRPr lang="fr-FR" altLang="fr-FR" sz="1200"/>
          </a:p>
        </p:txBody>
      </p:sp>
    </p:spTree>
    <p:extLst>
      <p:ext uri="{BB962C8B-B14F-4D97-AF65-F5344CB8AC3E}">
        <p14:creationId xmlns:p14="http://schemas.microsoft.com/office/powerpoint/2010/main" val="2786822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3891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18201F7-5A39-4F58-984D-BB59FDF20EB0}" type="slidenum">
              <a:rPr lang="fr-FR" altLang="fr-FR" sz="1200"/>
              <a:pPr/>
              <a:t>27</a:t>
            </a:fld>
            <a:endParaRPr lang="fr-FR" altLang="fr-FR" sz="1200"/>
          </a:p>
        </p:txBody>
      </p:sp>
    </p:spTree>
    <p:extLst>
      <p:ext uri="{BB962C8B-B14F-4D97-AF65-F5344CB8AC3E}">
        <p14:creationId xmlns:p14="http://schemas.microsoft.com/office/powerpoint/2010/main" val="4177771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4301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95E1086-EDEE-44E0-A8B0-49E251F386C1}" type="slidenum">
              <a:rPr lang="fr-FR" altLang="fr-FR" sz="1200">
                <a:solidFill>
                  <a:srgbClr val="000000"/>
                </a:solidFill>
              </a:rPr>
              <a:pPr/>
              <a:t>30</a:t>
            </a:fld>
            <a:endParaRPr lang="fr-FR" altLang="fr-FR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485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5529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559A9386-FC1B-420E-9B5D-C6CB81D964AB}" type="slidenum">
              <a:rPr lang="fr-FR" altLang="fr-FR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41</a:t>
            </a:fld>
            <a:endParaRPr lang="fr-FR" altLang="fr-FR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864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5734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D84671AC-923E-494A-A8DE-AB1209D28769}" type="slidenum">
              <a:rPr lang="fr-FR" altLang="fr-FR" sz="1200">
                <a:latin typeface="Arial" panose="020B0604020202020204" pitchFamily="34" charset="0"/>
              </a:rPr>
              <a:pPr/>
              <a:t>42</a:t>
            </a:fld>
            <a:endParaRPr lang="fr-FR" altLang="fr-FR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24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5939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70C2273-EAC4-4E20-BC0D-03042BDE05B5}" type="slidenum">
              <a:rPr lang="fr-FR" altLang="fr-FR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43</a:t>
            </a:fld>
            <a:endParaRPr lang="fr-FR" altLang="fr-FR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985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A981AD-52FB-44F1-9070-FDF6358ADB2C}" type="datetime1">
              <a:rPr lang="fr-FR" altLang="fr-FR"/>
              <a:pPr/>
              <a:t>23/03/2015</a:t>
            </a:fld>
            <a:endParaRPr lang="fr-FR" alt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A6C52C-4E26-4A53-B321-A87E2919FAC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38675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E73810-D378-46EC-A07F-B42A11AE94F6}" type="datetime1">
              <a:rPr lang="fr-FR" altLang="fr-FR"/>
              <a:pPr/>
              <a:t>23/03/2015</a:t>
            </a:fld>
            <a:endParaRPr lang="fr-FR" alt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DBDE2-FE42-4697-8198-DE7ACDEAFB3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37841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96D1EE-9A1E-4F87-91EA-1966AD27864D}" type="datetime1">
              <a:rPr lang="fr-FR" altLang="fr-FR"/>
              <a:pPr/>
              <a:t>23/03/2015</a:t>
            </a:fld>
            <a:endParaRPr lang="fr-FR" alt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6518F-DFD6-4EEB-A1F4-A2ED9A638BF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35538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A4A8CB-06DF-4386-8F56-A89AB4B510DA}" type="datetime1">
              <a:rPr lang="fr-FR" altLang="fr-FR"/>
              <a:pPr/>
              <a:t>23/03/2015</a:t>
            </a:fld>
            <a:endParaRPr lang="fr-FR" alt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FC55E-37B3-4CEC-B448-84EFEE7C3FF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11708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2B0D81-2446-46F6-9126-E69141C49514}" type="datetime1">
              <a:rPr lang="fr-FR" altLang="fr-FR"/>
              <a:pPr/>
              <a:t>23/03/2015</a:t>
            </a:fld>
            <a:endParaRPr lang="fr-FR" alt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1C9379-F83F-47EE-9E61-553DCF7AA30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60106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7DEF91-AA44-4B8E-A1C1-7C4630340246}" type="datetime1">
              <a:rPr lang="fr-FR" altLang="fr-FR"/>
              <a:pPr/>
              <a:t>23/03/2015</a:t>
            </a:fld>
            <a:endParaRPr lang="fr-FR" alt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744E2-BE3D-4511-9994-6DB76BCBC41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4487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2D7142-F871-449C-8DC3-3FD14F525762}" type="datetime1">
              <a:rPr lang="fr-FR" altLang="fr-FR"/>
              <a:pPr/>
              <a:t>23/03/2015</a:t>
            </a:fld>
            <a:endParaRPr lang="fr-FR" altLang="fr-FR"/>
          </a:p>
        </p:txBody>
      </p:sp>
      <p:sp>
        <p:nvSpPr>
          <p:cNvPr id="8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BC451-799E-450E-8DE1-D60EA5D5422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89296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C34F6B-068E-4964-BC8C-81E98837AD26}" type="datetime1">
              <a:rPr lang="fr-FR" altLang="fr-FR"/>
              <a:pPr/>
              <a:t>23/03/2015</a:t>
            </a:fld>
            <a:endParaRPr lang="fr-FR" altLang="fr-FR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04994-55A9-4DB0-BD55-5C02A5EDCFB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270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241983-2AB2-471E-960B-BB34A85D1870}" type="datetime1">
              <a:rPr lang="fr-FR" altLang="fr-FR"/>
              <a:pPr/>
              <a:t>23/03/2015</a:t>
            </a:fld>
            <a:endParaRPr lang="fr-FR" altLang="fr-FR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EC816-BB04-47AF-B681-640971AA6FC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13156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B1870E-CB74-4417-B465-B2A5F30DD4FF}" type="datetime1">
              <a:rPr lang="fr-FR" altLang="fr-FR"/>
              <a:pPr/>
              <a:t>23/03/2015</a:t>
            </a:fld>
            <a:endParaRPr lang="fr-FR" alt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230839-EE27-43A5-8D1A-A1A487FFA07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06294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gner et arrondir un rectangle à un seul coin 13"/>
          <p:cNvSpPr>
            <a:spLocks/>
          </p:cNvSpPr>
          <p:nvPr/>
        </p:nvSpPr>
        <p:spPr bwMode="auto">
          <a:xfrm rot="420000" flipV="1">
            <a:off x="3165475" y="1108075"/>
            <a:ext cx="5257800" cy="4114800"/>
          </a:xfrm>
          <a:custGeom>
            <a:avLst/>
            <a:gdLst>
              <a:gd name="T0" fmla="*/ 0 w 5257800"/>
              <a:gd name="T1" fmla="*/ 0 h 4114800"/>
              <a:gd name="T2" fmla="*/ 5107774 w 5257800"/>
              <a:gd name="T3" fmla="*/ 0 h 4114800"/>
              <a:gd name="T4" fmla="*/ 5257800 w 5257800"/>
              <a:gd name="T5" fmla="*/ 150026 h 4114800"/>
              <a:gd name="T6" fmla="*/ 5257800 w 5257800"/>
              <a:gd name="T7" fmla="*/ 4114800 h 4114800"/>
              <a:gd name="T8" fmla="*/ 0 w 5257800"/>
              <a:gd name="T9" fmla="*/ 4114800 h 4114800"/>
              <a:gd name="T10" fmla="*/ 0 w 5257800"/>
              <a:gd name="T11" fmla="*/ 0 h 4114800"/>
              <a:gd name="T12" fmla="*/ 0 w 5257800"/>
              <a:gd name="T13" fmla="*/ 0 h 41148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 cmpd="sng">
            <a:solidFill>
              <a:srgbClr val="C0C0C0"/>
            </a:solidFill>
            <a:prstDash val="solid"/>
            <a:round/>
            <a:headEnd/>
            <a:tailEnd/>
          </a:ln>
          <a:effectLst>
            <a:outerShdw blurRad="63500" dist="38500" dir="7500041" sx="98500" sy="100079" kx="99984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endParaRPr lang="fr-FR"/>
          </a:p>
        </p:txBody>
      </p:sp>
      <p:sp>
        <p:nvSpPr>
          <p:cNvPr id="6" name="Triangle rectangle 5"/>
          <p:cNvSpPr>
            <a:spLocks noChangeArrowheads="1"/>
          </p:cNvSpPr>
          <p:nvPr/>
        </p:nvSpPr>
        <p:spPr bwMode="auto"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>
            <a:solidFill>
              <a:srgbClr val="FFFFFF"/>
            </a:solidFill>
            <a:bevel/>
            <a:headEnd/>
            <a:tailEnd/>
          </a:ln>
          <a:effectLst>
            <a:outerShdw blurRad="19685" dist="6350" dir="12899787" algn="tl" rotWithShape="0">
              <a:srgbClr val="808080">
                <a:alpha val="46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Forme libre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9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E662A7-D454-4319-BF3E-458F89E61660}" type="datetime1">
              <a:rPr lang="fr-FR" altLang="fr-FR"/>
              <a:pPr/>
              <a:t>23/03/2015</a:t>
            </a:fld>
            <a:endParaRPr lang="fr-FR" altLang="fr-FR"/>
          </a:p>
        </p:txBody>
      </p:sp>
      <p:sp>
        <p:nvSpPr>
          <p:cNvPr id="10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F4C1B707-BB90-4A6F-974C-464A186D26B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84135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28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  <a:endParaRPr lang="en-US" altLang="fr-FR" smtClean="0"/>
          </a:p>
        </p:txBody>
      </p:sp>
      <p:sp>
        <p:nvSpPr>
          <p:cNvPr id="1029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45C75"/>
                </a:solidFill>
              </a:defRPr>
            </a:lvl1pPr>
          </a:lstStyle>
          <a:p>
            <a:fld id="{E4B0678D-8D35-4D09-9BAF-8CB74B21257F}" type="datetime1">
              <a:rPr lang="fr-FR" altLang="fr-FR"/>
              <a:pPr/>
              <a:t>23/03/2015</a:t>
            </a:fld>
            <a:endParaRPr lang="fr-FR" alt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Calibri" panose="020F05020202040302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fld id="{E19686FB-1FC3-4589-A144-A2F47B34A0DF}" type="slidenum">
              <a:rPr lang="fr-FR" altLang="fr-FR"/>
              <a:pPr/>
              <a:t>‹N°›</a:t>
            </a:fld>
            <a:endParaRPr lang="fr-FR" altLang="fr-FR"/>
          </a:p>
        </p:txBody>
      </p:sp>
      <p:grpSp>
        <p:nvGrpSpPr>
          <p:cNvPr id="1033" name="Groupe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a typeface="+mn-ea"/>
                <a:cs typeface="Arial" charset="0"/>
              </a:endParaRPr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a typeface="+mn-ea"/>
                <a:cs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9" r:id="rId9"/>
    <p:sldLayoutId id="2147483977" r:id="rId10"/>
    <p:sldLayoutId id="214748397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MS PGothic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Logo FN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76250"/>
            <a:ext cx="4606925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ZoneTexte 4"/>
          <p:cNvSpPr txBox="1">
            <a:spLocks noChangeArrowheads="1"/>
          </p:cNvSpPr>
          <p:nvPr/>
        </p:nvSpPr>
        <p:spPr bwMode="auto">
          <a:xfrm>
            <a:off x="127000" y="4067175"/>
            <a:ext cx="8640763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ASSEMBLÉE GÉNÉRALE</a:t>
            </a:r>
          </a:p>
          <a:p>
            <a:pPr algn="ctr" eaLnBrk="1" hangingPunct="1"/>
            <a:r>
              <a:rPr lang="fr-FR" altLang="fr-FR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altLang="fr-FR" sz="32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fr-FR" altLang="fr-FR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REGIMENT DU TRAIN PARACHUTISTE</a:t>
            </a:r>
          </a:p>
          <a:p>
            <a:pPr algn="ctr" eaLnBrk="1" hangingPunct="1"/>
            <a:r>
              <a:rPr lang="fr-FR" altLang="fr-FR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Quartier Edme</a:t>
            </a:r>
          </a:p>
          <a:p>
            <a:pPr algn="ctr" eaLnBrk="1" hangingPunct="1"/>
            <a:r>
              <a:rPr lang="fr-FR" altLang="fr-FR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24 mars 2015</a:t>
            </a:r>
          </a:p>
        </p:txBody>
      </p:sp>
      <p:sp>
        <p:nvSpPr>
          <p:cNvPr id="14339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45F8C88-3AB5-4E8E-9972-114BFE3A8D2D}" type="slidenum">
              <a:rPr lang="fr-FR" altLang="fr-FR" sz="1200">
                <a:solidFill>
                  <a:srgbClr val="045C75"/>
                </a:solidFill>
              </a:rPr>
              <a:pPr/>
              <a:t>1</a:t>
            </a:fld>
            <a:endParaRPr lang="fr-FR" altLang="fr-FR" sz="1200">
              <a:solidFill>
                <a:srgbClr val="045C75"/>
              </a:solidFill>
            </a:endParaRPr>
          </a:p>
        </p:txBody>
      </p:sp>
      <p:sp>
        <p:nvSpPr>
          <p:cNvPr id="14340" name="AutoShape 8" descr="Résultat de recherche d'images pour &quot;Insigne Du 1 RTP&quot;"/>
          <p:cNvSpPr>
            <a:spLocks noChangeAspect="1" noChangeArrowheads="1"/>
          </p:cNvSpPr>
          <p:nvPr/>
        </p:nvSpPr>
        <p:spPr bwMode="auto">
          <a:xfrm>
            <a:off x="-254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fr-FR" altLang="fr-FR" sz="1800"/>
          </a:p>
        </p:txBody>
      </p:sp>
      <p:pic>
        <p:nvPicPr>
          <p:cNvPr id="14341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368550"/>
            <a:ext cx="8953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0" y="2368550"/>
            <a:ext cx="8953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85" name="Group 45"/>
          <p:cNvGraphicFramePr>
            <a:graphicFrameLocks noGrp="1"/>
          </p:cNvGraphicFramePr>
          <p:nvPr/>
        </p:nvGraphicFramePr>
        <p:xfrm>
          <a:off x="179388" y="1989138"/>
          <a:ext cx="8712200" cy="3171825"/>
        </p:xfrm>
        <a:graphic>
          <a:graphicData uri="http://schemas.openxmlformats.org/drawingml/2006/table">
            <a:tbl>
              <a:tblPr/>
              <a:tblGrid>
                <a:gridCol w="4319587"/>
                <a:gridCol w="1152525"/>
                <a:gridCol w="1439863"/>
                <a:gridCol w="1008062"/>
                <a:gridCol w="792163"/>
              </a:tblGrid>
              <a:tr h="579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Associations</a:t>
                      </a:r>
                    </a:p>
                  </a:txBody>
                  <a:tcPr marL="91408" marR="91408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Présentes</a:t>
                      </a:r>
                    </a:p>
                  </a:txBody>
                  <a:tcPr marL="91408" marR="91408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Représentées</a:t>
                      </a:r>
                    </a:p>
                  </a:txBody>
                  <a:tcPr marL="91408" marR="91408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Excusées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08" marR="91408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Voix</a:t>
                      </a:r>
                    </a:p>
                  </a:txBody>
                  <a:tcPr marL="91408" marR="91408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AMICALE des ANCIENS LÉGIONNAIRES PARACHUTISTES</a:t>
                      </a:r>
                    </a:p>
                  </a:txBody>
                  <a:tcPr marL="91408" marR="91408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1408" marR="91408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08" marR="91408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08" marR="91408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1408" marR="91408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46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AMICALE des ANCIENS de la C.P.I.Ma de l</a:t>
                      </a:r>
                      <a:r>
                        <a:rPr kumimoji="0" lang="ja-JP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kumimoji="0" lang="fr-FR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ex A.E.F </a:t>
                      </a: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08" marR="91408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08" marR="91408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1408" marR="91408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08" marR="91408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1408" marR="91408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AMICALE des ANCIENS des TRANSMISSIONS AÉROPORTÉES</a:t>
                      </a:r>
                    </a:p>
                  </a:txBody>
                  <a:tcPr marL="91408" marR="91408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08" marR="91408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08" marR="91408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08" marR="91408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1408" marR="91408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46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AMICALE des CHUTEURS OPÉRATIONNELS</a:t>
                      </a:r>
                      <a:endParaRPr kumimoji="0" lang="fr-FR" alt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08" marR="91408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08" marR="91408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08" marR="91408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08" marR="91408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1408" marR="91408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46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AMICALE des OPÉRATIONS SPÉCIALES</a:t>
                      </a:r>
                    </a:p>
                  </a:txBody>
                  <a:tcPr marL="91408" marR="91408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1408" marR="91408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08" marR="91408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08" marR="91408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1408" marR="91408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46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CLUB des CHEFS de SECTIONS PARAS au FEU</a:t>
                      </a:r>
                    </a:p>
                  </a:txBody>
                  <a:tcPr marL="91408" marR="91408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08" marR="91408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1408" marR="91408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08" marR="91408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1408" marR="91408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23603" name="ZoneTexte 6"/>
          <p:cNvSpPr txBox="1">
            <a:spLocks noChangeArrowheads="1"/>
          </p:cNvSpPr>
          <p:nvPr/>
        </p:nvSpPr>
        <p:spPr bwMode="auto">
          <a:xfrm>
            <a:off x="179388" y="836613"/>
            <a:ext cx="87137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b="1">
                <a:latin typeface="Times New Roman" panose="02020603050405020304" pitchFamily="18" charset="0"/>
                <a:cs typeface="Times New Roman" panose="02020603050405020304" pitchFamily="18" charset="0"/>
              </a:rPr>
              <a:t>AMICALES ET ASSOCIATIONS</a:t>
            </a:r>
          </a:p>
          <a:p>
            <a:pPr algn="ctr" eaLnBrk="1" hangingPunct="1"/>
            <a:r>
              <a:rPr lang="fr-FR" altLang="fr-FR" b="1">
                <a:latin typeface="Times New Roman" panose="02020603050405020304" pitchFamily="18" charset="0"/>
                <a:cs typeface="Times New Roman" panose="02020603050405020304" pitchFamily="18" charset="0"/>
              </a:rPr>
              <a:t> A VOCATION SPÉCIFIQUE</a:t>
            </a:r>
          </a:p>
        </p:txBody>
      </p:sp>
      <p:pic>
        <p:nvPicPr>
          <p:cNvPr id="23604" name="Picture 2" descr="Logo FN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732463"/>
            <a:ext cx="11588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605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C81E2B2-8484-4586-B52D-54C9227C31FD}" type="slidenum">
              <a:rPr lang="fr-FR" altLang="fr-FR" sz="1200">
                <a:solidFill>
                  <a:srgbClr val="045C75"/>
                </a:solidFill>
              </a:rPr>
              <a:pPr/>
              <a:t>10</a:t>
            </a:fld>
            <a:endParaRPr lang="fr-FR" altLang="fr-FR" sz="1200">
              <a:solidFill>
                <a:srgbClr val="045C75"/>
              </a:solidFill>
            </a:endParaRPr>
          </a:p>
        </p:txBody>
      </p:sp>
      <p:pic>
        <p:nvPicPr>
          <p:cNvPr id="23606" name="Picture 14" descr="http://commando-air.fr/resources/parachutiste_en_premiere_phase_de_saut+$5B$5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3658" b="4095"/>
          <a:stretch>
            <a:fillRect/>
          </a:stretch>
        </p:blipFill>
        <p:spPr bwMode="auto">
          <a:xfrm>
            <a:off x="6227763" y="5300663"/>
            <a:ext cx="1873250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28" name="Group 64"/>
          <p:cNvGraphicFramePr>
            <a:graphicFrameLocks noGrp="1"/>
          </p:cNvGraphicFramePr>
          <p:nvPr/>
        </p:nvGraphicFramePr>
        <p:xfrm>
          <a:off x="179388" y="1700213"/>
          <a:ext cx="8677275" cy="4541837"/>
        </p:xfrm>
        <a:graphic>
          <a:graphicData uri="http://schemas.openxmlformats.org/drawingml/2006/table">
            <a:tbl>
              <a:tblPr/>
              <a:tblGrid>
                <a:gridCol w="4464050"/>
                <a:gridCol w="1152525"/>
                <a:gridCol w="1412875"/>
                <a:gridCol w="1050925"/>
                <a:gridCol w="596900"/>
              </a:tblGrid>
              <a:tr h="579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Associations</a:t>
                      </a:r>
                    </a:p>
                  </a:txBody>
                  <a:tcPr marL="91421" marR="91421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Présentes</a:t>
                      </a:r>
                    </a:p>
                  </a:txBody>
                  <a:tcPr marL="91421" marR="91421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Représentées</a:t>
                      </a:r>
                    </a:p>
                  </a:txBody>
                  <a:tcPr marL="91421" marR="91421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Excusées</a:t>
                      </a:r>
                    </a:p>
                  </a:txBody>
                  <a:tcPr marL="91421" marR="91421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Voix</a:t>
                      </a:r>
                    </a:p>
                  </a:txBody>
                  <a:tcPr marL="91421" marR="91421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AMICALE des ANCIENS PARACHUTISTES de HAUTE MARNE</a:t>
                      </a:r>
                    </a:p>
                  </a:txBody>
                  <a:tcPr marL="91421" marR="91421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21" marR="91421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1421" marR="91421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21" marR="91421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1421" marR="91421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49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AMICALE DES  ANCIENS PARACHUTISTES DU TERRITOIRE DE BELFORT </a:t>
                      </a:r>
                    </a:p>
                  </a:txBody>
                  <a:tcPr marL="91421" marR="91421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21" marR="91421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1421" marR="91421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21" marR="91421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1421" marR="91421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34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AMICALE des PARACHUTISTES du SUD OUEST</a:t>
                      </a:r>
                    </a:p>
                  </a:txBody>
                  <a:tcPr marL="91421" marR="91421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1421" marR="91421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21" marR="91421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21" marR="91421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1421" marR="91421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AMICALE des ANCIENS PARACHUTISTES D</a:t>
                      </a:r>
                      <a:r>
                        <a:rPr kumimoji="0" lang="ja-JP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kumimoji="0" lang="fr-FR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AUVERGNE</a:t>
                      </a: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21" marR="91421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21" marR="91421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21" marR="91421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21" marR="91421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1421" marR="91421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AMICALE des ANCIENS PARACHUTISTES DE GAP  ET SA RÉGION </a:t>
                      </a:r>
                    </a:p>
                  </a:txBody>
                  <a:tcPr marL="91421" marR="91421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21" marR="91421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21" marR="91421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21" marR="91421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1421" marR="91421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34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AMICALE PARACHUTISTE de LORRAINE</a:t>
                      </a:r>
                    </a:p>
                  </a:txBody>
                  <a:tcPr marL="91421" marR="91421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21" marR="91421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21" marR="91421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21" marR="91421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1421" marR="91421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34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AMICALE des ANCIENS PARAS DROME ARDÈCHE</a:t>
                      </a:r>
                    </a:p>
                  </a:txBody>
                  <a:tcPr marL="91421" marR="91421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1421" marR="91421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21" marR="91421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21" marR="91421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1421" marR="91421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34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ASSOCIATION SAVOYARDE des ANCIENS T.A.P.</a:t>
                      </a:r>
                    </a:p>
                  </a:txBody>
                  <a:tcPr marL="91421" marR="91421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21" marR="91421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21" marR="91421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21" marR="91421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1421" marR="91421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ASSOCIATION MARTINIQUAISE des PARACHUTISTES </a:t>
                      </a:r>
                    </a:p>
                  </a:txBody>
                  <a:tcPr marL="91421" marR="91421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21" marR="91421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21" marR="91421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21" marR="91421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1421" marR="91421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24645" name="ZoneTexte 6"/>
          <p:cNvSpPr txBox="1">
            <a:spLocks noChangeArrowheads="1"/>
          </p:cNvSpPr>
          <p:nvPr/>
        </p:nvSpPr>
        <p:spPr bwMode="auto">
          <a:xfrm>
            <a:off x="1908175" y="692150"/>
            <a:ext cx="56165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b="1">
                <a:latin typeface="Times New Roman" panose="02020603050405020304" pitchFamily="18" charset="0"/>
                <a:cs typeface="Times New Roman" panose="02020603050405020304" pitchFamily="18" charset="0"/>
              </a:rPr>
              <a:t>AMICALES  et ASSOCIATIONS</a:t>
            </a:r>
          </a:p>
          <a:p>
            <a:pPr algn="ctr" eaLnBrk="1" hangingPunct="1"/>
            <a:r>
              <a:rPr lang="fr-FR" altLang="fr-FR" b="1">
                <a:latin typeface="Times New Roman" panose="02020603050405020304" pitchFamily="18" charset="0"/>
                <a:cs typeface="Times New Roman" panose="02020603050405020304" pitchFamily="18" charset="0"/>
              </a:rPr>
              <a:t>A VOCATION RÉGIONALE</a:t>
            </a:r>
          </a:p>
        </p:txBody>
      </p:sp>
      <p:pic>
        <p:nvPicPr>
          <p:cNvPr id="24646" name="Picture 2" descr="Logo FN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308725"/>
            <a:ext cx="576263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4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177821E-8677-4E24-897F-68F4186F6F5A}" type="slidenum">
              <a:rPr lang="fr-FR" altLang="fr-FR" sz="1200">
                <a:solidFill>
                  <a:srgbClr val="045C75"/>
                </a:solidFill>
              </a:rPr>
              <a:pPr/>
              <a:t>11</a:t>
            </a:fld>
            <a:endParaRPr lang="fr-FR" altLang="fr-FR" sz="120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ZoneTexte 6"/>
          <p:cNvSpPr txBox="1">
            <a:spLocks noChangeArrowheads="1"/>
          </p:cNvSpPr>
          <p:nvPr/>
        </p:nvSpPr>
        <p:spPr bwMode="auto">
          <a:xfrm>
            <a:off x="1042988" y="981075"/>
            <a:ext cx="6769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b="1">
                <a:latin typeface="Times New Roman" panose="02020603050405020304" pitchFamily="18" charset="0"/>
                <a:cs typeface="Times New Roman" panose="02020603050405020304" pitchFamily="18" charset="0"/>
              </a:rPr>
              <a:t>ASSOCIATIONS SYMPATHISANTES</a:t>
            </a:r>
          </a:p>
        </p:txBody>
      </p:sp>
      <p:pic>
        <p:nvPicPr>
          <p:cNvPr id="26626" name="Picture 2" descr="Logo FN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732463"/>
            <a:ext cx="11588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ZoneTexte 1"/>
          <p:cNvSpPr txBox="1">
            <a:spLocks noChangeArrowheads="1"/>
          </p:cNvSpPr>
          <p:nvPr/>
        </p:nvSpPr>
        <p:spPr bwMode="auto">
          <a:xfrm>
            <a:off x="1692275" y="6165850"/>
            <a:ext cx="63357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fr-FR" altLang="fr-FR" sz="1800"/>
          </a:p>
        </p:txBody>
      </p:sp>
      <p:graphicFrame>
        <p:nvGraphicFramePr>
          <p:cNvPr id="12318" name="Group 30"/>
          <p:cNvGraphicFramePr>
            <a:graphicFrameLocks noGrp="1"/>
          </p:cNvGraphicFramePr>
          <p:nvPr/>
        </p:nvGraphicFramePr>
        <p:xfrm>
          <a:off x="250825" y="2276475"/>
          <a:ext cx="8605838" cy="1296988"/>
        </p:xfrm>
        <a:graphic>
          <a:graphicData uri="http://schemas.openxmlformats.org/drawingml/2006/table">
            <a:tbl>
              <a:tblPr/>
              <a:tblGrid>
                <a:gridCol w="6084888"/>
                <a:gridCol w="1296987"/>
                <a:gridCol w="1223963"/>
              </a:tblGrid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Association</a:t>
                      </a:r>
                    </a:p>
                  </a:txBody>
                  <a:tcPr marL="91442" marR="91442"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Présentes</a:t>
                      </a:r>
                    </a:p>
                  </a:txBody>
                  <a:tcPr marL="91442" marR="91442"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Excusées</a:t>
                      </a:r>
                    </a:p>
                  </a:txBody>
                  <a:tcPr marL="91442" marR="91442"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14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FÉDÉRATION NATIONALE  D</a:t>
                      </a:r>
                      <a:r>
                        <a:rPr kumimoji="0" lang="ja-JP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kumimoji="0" lang="fr-FR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ENTRAIDE PARACHUTISTE</a:t>
                      </a: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42" marR="91442"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1442" marR="91442"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42" marR="91442"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ASSOCIATION DES FUSILIERS MARINS et COMMANDOS MARINE</a:t>
                      </a:r>
                    </a:p>
                  </a:txBody>
                  <a:tcPr marL="91442" marR="91442"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42" marR="91442"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42" marR="91442"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26646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D7818E8-A003-4826-ADB6-EA4DA1451D8D}" type="slidenum">
              <a:rPr lang="fr-FR" altLang="fr-FR" sz="1200">
                <a:solidFill>
                  <a:srgbClr val="045C75"/>
                </a:solidFill>
              </a:rPr>
              <a:pPr/>
              <a:t>12</a:t>
            </a:fld>
            <a:endParaRPr lang="fr-FR" altLang="fr-FR" sz="1200">
              <a:solidFill>
                <a:srgbClr val="045C75"/>
              </a:solidFill>
            </a:endParaRPr>
          </a:p>
        </p:txBody>
      </p:sp>
      <p:pic>
        <p:nvPicPr>
          <p:cNvPr id="26647" name="Picture 2" descr="http://www.defense.gouv.fr/var/dicod/storage/images/base-de-medias/images/operations/tchad/130621-tchad-exercice-de-saut-parachutiste-au-dessus-de-bakara/2013-06-13_saut-para-dans-c130_0036/2359539-1-fre-FR/2013-06-13_saut-para-dans-c130_00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933825"/>
            <a:ext cx="3673475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ZoneTexte 6"/>
          <p:cNvSpPr txBox="1">
            <a:spLocks noChangeArrowheads="1"/>
          </p:cNvSpPr>
          <p:nvPr/>
        </p:nvSpPr>
        <p:spPr bwMode="auto">
          <a:xfrm>
            <a:off x="2124075" y="692150"/>
            <a:ext cx="4968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QUORUM</a:t>
            </a:r>
          </a:p>
        </p:txBody>
      </p:sp>
      <p:graphicFrame>
        <p:nvGraphicFramePr>
          <p:cNvPr id="13351" name="Group 39"/>
          <p:cNvGraphicFramePr>
            <a:graphicFrameLocks noGrp="1"/>
          </p:cNvGraphicFramePr>
          <p:nvPr/>
        </p:nvGraphicFramePr>
        <p:xfrm>
          <a:off x="468313" y="1412875"/>
          <a:ext cx="8353425" cy="2058988"/>
        </p:xfrm>
        <a:graphic>
          <a:graphicData uri="http://schemas.openxmlformats.org/drawingml/2006/table">
            <a:tbl>
              <a:tblPr/>
              <a:tblGrid>
                <a:gridCol w="2016125"/>
                <a:gridCol w="1296987"/>
                <a:gridCol w="2160588"/>
                <a:gridCol w="1439862"/>
                <a:gridCol w="1439863"/>
              </a:tblGrid>
              <a:tr h="473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Associations</a:t>
                      </a:r>
                    </a:p>
                  </a:txBody>
                  <a:tcPr marL="91445" marR="91445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Présentes</a:t>
                      </a:r>
                    </a:p>
                  </a:txBody>
                  <a:tcPr marL="91445" marR="91445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Représentées</a:t>
                      </a:r>
                    </a:p>
                  </a:txBody>
                  <a:tcPr marL="91445" marR="91445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Excusées</a:t>
                      </a:r>
                    </a:p>
                  </a:txBody>
                  <a:tcPr marL="91445" marR="91445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Absentes</a:t>
                      </a:r>
                    </a:p>
                  </a:txBody>
                  <a:tcPr marL="91445" marR="91445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39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Adhérentes: 32*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* 2°RPIMa</a:t>
                      </a:r>
                    </a:p>
                  </a:txBody>
                  <a:tcPr marL="91445" marR="91445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91445" marR="91445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1445" marR="91445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1445" marR="91445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5" marR="91445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73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Sympathisantes: 2</a:t>
                      </a:r>
                    </a:p>
                  </a:txBody>
                  <a:tcPr marL="91445" marR="91445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1445" marR="91445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45" marR="91445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45" marR="91445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5" marR="91445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73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Total: 34</a:t>
                      </a:r>
                    </a:p>
                  </a:txBody>
                  <a:tcPr marL="91445" marR="91445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91445" marR="91445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1445" marR="91445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1445" marR="91445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5" marR="91445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27682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2A4627C-81B6-4608-82F6-95ACB2DEC421}" type="slidenum">
              <a:rPr lang="fr-FR" altLang="fr-FR" sz="1200">
                <a:solidFill>
                  <a:srgbClr val="045C75"/>
                </a:solidFill>
              </a:rPr>
              <a:pPr/>
              <a:t>13</a:t>
            </a:fld>
            <a:endParaRPr lang="fr-FR" altLang="fr-FR" sz="1200">
              <a:solidFill>
                <a:srgbClr val="045C75"/>
              </a:solidFill>
            </a:endParaRPr>
          </a:p>
        </p:txBody>
      </p:sp>
      <p:graphicFrame>
        <p:nvGraphicFramePr>
          <p:cNvPr id="7" name="Group 39"/>
          <p:cNvGraphicFramePr>
            <a:graphicFrameLocks noGrp="1"/>
          </p:cNvGraphicFramePr>
          <p:nvPr/>
        </p:nvGraphicFramePr>
        <p:xfrm>
          <a:off x="468313" y="3762375"/>
          <a:ext cx="8353425" cy="2593975"/>
        </p:xfrm>
        <a:graphic>
          <a:graphicData uri="http://schemas.openxmlformats.org/drawingml/2006/table">
            <a:tbl>
              <a:tblPr/>
              <a:tblGrid>
                <a:gridCol w="2070100"/>
                <a:gridCol w="1285875"/>
                <a:gridCol w="1973262"/>
                <a:gridCol w="1597025"/>
                <a:gridCol w="1427163"/>
              </a:tblGrid>
              <a:tr h="701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Associations</a:t>
                      </a:r>
                    </a:p>
                  </a:txBody>
                  <a:tcPr marL="91450" marR="91450" marT="45753" marB="4575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Voix</a:t>
                      </a:r>
                    </a:p>
                  </a:txBody>
                  <a:tcPr marL="91450" marR="91450" marT="45753" marB="4575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Voix présentes</a:t>
                      </a:r>
                    </a:p>
                  </a:txBody>
                  <a:tcPr marL="91450" marR="91450" marT="45753" marB="4575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Voix avec pouvoirs</a:t>
                      </a:r>
                    </a:p>
                  </a:txBody>
                  <a:tcPr marL="91450" marR="91450" marT="45753" marB="4575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Voix absentes</a:t>
                      </a:r>
                    </a:p>
                  </a:txBody>
                  <a:tcPr marL="91450" marR="91450" marT="45753" marB="4575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73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Adhérentes</a:t>
                      </a:r>
                    </a:p>
                  </a:txBody>
                  <a:tcPr marL="91450" marR="91450" marT="45753" marB="4575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91450" marR="91450" marT="45753" marB="4575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91450" marR="91450" marT="45753" marB="4575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91450" marR="91450" marT="45753" marB="4575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MS PGothic" panose="020B0600070205080204" pitchFamily="34" charset="-128"/>
                        </a:rPr>
                        <a:t>6</a:t>
                      </a:r>
                    </a:p>
                  </a:txBody>
                  <a:tcPr marL="91450" marR="91450" marT="45753" marB="4575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73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Sympathisantes</a:t>
                      </a:r>
                    </a:p>
                  </a:txBody>
                  <a:tcPr marL="91450" marR="91450" marT="45753" marB="4575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1450" marR="91450" marT="45753" marB="4575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53" marB="4575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53" marB="4575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MS PGothic" panose="020B0600070205080204" pitchFamily="34" charset="-128"/>
                      </a:endParaRPr>
                    </a:p>
                  </a:txBody>
                  <a:tcPr marL="91450" marR="91450" marT="45753" marB="4575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73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1450" marR="91450" marT="45753" marB="4575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91450" marR="91450" marT="45753" marB="4575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91450" marR="91450" marT="45753" marB="4575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91450" marR="91450" marT="45753" marB="4575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MS PGothic" panose="020B0600070205080204" pitchFamily="34" charset="-128"/>
                        </a:rPr>
                        <a:t>6</a:t>
                      </a:r>
                    </a:p>
                  </a:txBody>
                  <a:tcPr marL="91450" marR="91450" marT="45753" marB="4575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73075">
                <a:tc grid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Quorum majorité simple soit 33 . Voix présentes ou représentées: 59</a:t>
                      </a:r>
                    </a:p>
                  </a:txBody>
                  <a:tcPr marL="91450" marR="91450" marT="45753" marB="4575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7717" name="Picture 2" descr="Logo FN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980113"/>
            <a:ext cx="1158875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oneTexte 2"/>
          <p:cNvSpPr txBox="1">
            <a:spLocks noChangeArrowheads="1"/>
          </p:cNvSpPr>
          <p:nvPr/>
        </p:nvSpPr>
        <p:spPr bwMode="auto">
          <a:xfrm>
            <a:off x="611188" y="1196975"/>
            <a:ext cx="7848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ASSEMBLÉE GÉNÉRALE </a:t>
            </a:r>
          </a:p>
          <a:p>
            <a:pPr algn="ctr" eaLnBrk="1" hangingPunct="1"/>
            <a:r>
              <a:rPr lang="fr-FR" altLang="fr-FR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ORDINAIRE</a:t>
            </a:r>
          </a:p>
        </p:txBody>
      </p:sp>
      <p:pic>
        <p:nvPicPr>
          <p:cNvPr id="28674" name="Picture 2" descr="Logo FN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284538"/>
            <a:ext cx="3611563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682AD33-D9CB-49A2-99BF-090700F946E9}" type="slidenum">
              <a:rPr lang="fr-FR" altLang="fr-FR" sz="1200">
                <a:solidFill>
                  <a:srgbClr val="045C75"/>
                </a:solidFill>
              </a:rPr>
              <a:pPr/>
              <a:t>14</a:t>
            </a:fld>
            <a:endParaRPr lang="fr-FR" altLang="fr-FR" sz="120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Logo FN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805488"/>
            <a:ext cx="1158875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ZoneTexte 2"/>
          <p:cNvSpPr txBox="1">
            <a:spLocks noChangeArrowheads="1"/>
          </p:cNvSpPr>
          <p:nvPr/>
        </p:nvSpPr>
        <p:spPr bwMode="auto">
          <a:xfrm>
            <a:off x="1835150" y="1268413"/>
            <a:ext cx="54737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RAPPORT MORAL ET D’ACTIVITES</a:t>
            </a:r>
          </a:p>
        </p:txBody>
      </p:sp>
      <p:sp>
        <p:nvSpPr>
          <p:cNvPr id="29699" name="ZoneTexte 1"/>
          <p:cNvSpPr txBox="1">
            <a:spLocks noChangeArrowheads="1"/>
          </p:cNvSpPr>
          <p:nvPr/>
        </p:nvSpPr>
        <p:spPr bwMode="auto">
          <a:xfrm>
            <a:off x="323850" y="2708275"/>
            <a:ext cx="8496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Font typeface="Wingdings 2" panose="05020102010507070707" pitchFamily="18" charset="2"/>
              <a:buNone/>
            </a:pPr>
            <a:r>
              <a:rPr lang="fr-FR" altLang="fr-FR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Général </a:t>
            </a: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(2s)  </a:t>
            </a:r>
            <a:r>
              <a:rPr lang="fr-FR" altLang="fr-FR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Jacques LECHEVALLIER</a:t>
            </a:r>
          </a:p>
        </p:txBody>
      </p:sp>
      <p:sp>
        <p:nvSpPr>
          <p:cNvPr id="29700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4BB02DF0-7200-4A8B-B83B-55F47039AE6E}" type="slidenum">
              <a:rPr lang="fr-FR" altLang="fr-FR" sz="1200">
                <a:solidFill>
                  <a:srgbClr val="045C75"/>
                </a:solidFill>
              </a:rPr>
              <a:pPr/>
              <a:t>15</a:t>
            </a:fld>
            <a:endParaRPr lang="fr-FR" altLang="fr-FR" sz="1200">
              <a:solidFill>
                <a:srgbClr val="045C75"/>
              </a:solidFill>
            </a:endParaRPr>
          </a:p>
        </p:txBody>
      </p:sp>
      <p:pic>
        <p:nvPicPr>
          <p:cNvPr id="29701" name="Picture 6" descr="http://cdn-parismatch.ladmedia.fr/var/news/storage/images/paris-match/actu/international/afghanistan-uzbin-une-information-judiciaire-ouverte-147262/1406752-1-fre-FR/Afghanistan-Uzbin.-Une-information-judiciaire-ouverte_article_landscape_pm_v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7" r="8360"/>
          <a:stretch>
            <a:fillRect/>
          </a:stretch>
        </p:blipFill>
        <p:spPr bwMode="auto">
          <a:xfrm>
            <a:off x="5219700" y="4005263"/>
            <a:ext cx="32924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r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92125"/>
          </a:xfrm>
        </p:spPr>
        <p:txBody>
          <a:bodyPr/>
          <a:lstStyle/>
          <a:p>
            <a:pPr algn="ctr"/>
            <a:r>
              <a:rPr lang="fr-FR" altLang="fr-FR" sz="4000" b="1" smtClean="0"/>
              <a:t> </a:t>
            </a:r>
          </a:p>
        </p:txBody>
      </p:sp>
      <p:sp>
        <p:nvSpPr>
          <p:cNvPr id="30722" name="Espace réservé du contenu 2"/>
          <p:cNvSpPr>
            <a:spLocks noGrp="1"/>
          </p:cNvSpPr>
          <p:nvPr>
            <p:ph idx="1"/>
          </p:nvPr>
        </p:nvSpPr>
        <p:spPr>
          <a:xfrm>
            <a:off x="684213" y="960438"/>
            <a:ext cx="8229600" cy="4916487"/>
          </a:xfrm>
        </p:spPr>
        <p:txBody>
          <a:bodyPr/>
          <a:lstStyle/>
          <a:p>
            <a:pPr marL="0" indent="0" algn="ctr">
              <a:buFont typeface="Wingdings 2" panose="05020102010507070707" pitchFamily="18" charset="2"/>
              <a:buNone/>
            </a:pPr>
            <a:r>
              <a:rPr lang="fr-FR" altLang="fr-FR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FNAP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fr-FR" altLang="fr-FR" sz="20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Tx/>
              <a:buFont typeface="Arial" panose="020B0604020202020204" pitchFamily="34" charset="0"/>
              <a:buChar char="•"/>
            </a:pPr>
            <a:r>
              <a:rPr lang="fr-FR" altLang="fr-FR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RAPPEL SUR LA CHARTE, LES STATUTS, LE RI…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fr-FR" altLang="fr-FR" sz="12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Tx/>
              <a:buFont typeface="Arial" panose="020B0604020202020204" pitchFamily="34" charset="0"/>
              <a:buChar char="•"/>
            </a:pPr>
            <a:r>
              <a:rPr lang="fr-FR" altLang="fr-FR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BILAN ANNÉE ÉCOULÉE</a:t>
            </a:r>
            <a:endParaRPr lang="fr-FR" altLang="fr-FR" sz="1200" b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2" panose="05020102010507070707" pitchFamily="18" charset="2"/>
              <a:buNone/>
            </a:pPr>
            <a:r>
              <a:rPr lang="fr-FR" altLang="fr-FR" sz="16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DEVOIR DE MÉMOIRE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fr-FR" altLang="fr-FR" sz="16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COMMÉMORATIONS 50 ANS DIEN BIEN PHU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fr-FR" altLang="fr-FR" sz="16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CHAPELLE THAT KHÉ (BILAN PRÉSENTÉ PAR GAL G. LEBEL)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fr-FR" altLang="fr-FR" sz="16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ADHÉSION AU COMITÉ NATIONAL D</a:t>
            </a:r>
            <a:r>
              <a:rPr lang="ja-JP" altLang="fr-FR" sz="16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fr-FR" altLang="ja-JP" sz="16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ENTENTE ET CR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fr-FR" altLang="fr-FR" sz="16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AFFAIRE PANTHÉON (JEAN ZAY)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fr-FR" altLang="fr-FR" sz="16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ASSOCIATION PROFESSIONNELLES MILITAIRES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fr-FR" altLang="fr-FR" sz="16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GRANDS BLESSÉS</a:t>
            </a:r>
          </a:p>
          <a:p>
            <a:pPr marL="0" indent="0">
              <a:buFont typeface="Calibri" panose="020F0502020204030204" pitchFamily="34" charset="0"/>
              <a:buAutoNum type="arabicPeriod"/>
            </a:pPr>
            <a:endParaRPr lang="fr-FR" altLang="fr-FR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Tx/>
              <a:buFont typeface="Arial" panose="020B0604020202020204" pitchFamily="34" charset="0"/>
              <a:buChar char="•"/>
            </a:pPr>
            <a:r>
              <a:rPr lang="fr-FR" altLang="fr-FR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DIALOGUE INTERNE ET GESTION DE L</a:t>
            </a:r>
            <a:r>
              <a:rPr lang="ja-JP" altLang="fr-FR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fr-FR" altLang="ja-JP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EVENEMENT </a:t>
            </a:r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fr-FR" altLang="fr-FR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SOUTIEN AU 3</a:t>
            </a:r>
            <a:r>
              <a:rPr lang="fr-FR" altLang="fr-FR" sz="16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ÈME</a:t>
            </a:r>
            <a:r>
              <a:rPr lang="fr-FR" altLang="fr-FR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RPIMA (TÉMOIGNAGE GAL H. PONCET)</a:t>
            </a:r>
          </a:p>
          <a:p>
            <a:pPr marL="0" indent="0">
              <a:buFont typeface="Calibri" panose="020F0502020204030204" pitchFamily="34" charset="0"/>
              <a:buAutoNum type="arabicPeriod"/>
            </a:pPr>
            <a:endParaRPr lang="fr-FR" altLang="fr-FR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3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FB56FFE-C60E-4D9D-94B1-7BFEF74A2FC5}" type="slidenum">
              <a:rPr lang="fr-FR" altLang="fr-FR" sz="1200">
                <a:solidFill>
                  <a:srgbClr val="045C75"/>
                </a:solidFill>
              </a:rPr>
              <a:pPr/>
              <a:t>16</a:t>
            </a:fld>
            <a:endParaRPr lang="fr-FR" altLang="fr-FR" sz="1200">
              <a:solidFill>
                <a:srgbClr val="045C75"/>
              </a:solidFill>
            </a:endParaRPr>
          </a:p>
        </p:txBody>
      </p:sp>
      <p:pic>
        <p:nvPicPr>
          <p:cNvPr id="30724" name="Picture 2" descr="Logo FN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732463"/>
            <a:ext cx="11588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Logo FN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805488"/>
            <a:ext cx="1158875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1547813" y="944563"/>
            <a:ext cx="597693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DIALOGUE INTERNE ET GESTION DE L’EVENEMENT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fr-FR" altLang="fr-FR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GENERAL PONCET</a:t>
            </a:r>
          </a:p>
          <a:p>
            <a:pPr algn="ctr">
              <a:buFont typeface="Wingdings" panose="05000000000000000000" pitchFamily="2" charset="2"/>
              <a:buNone/>
            </a:pPr>
            <a:endParaRPr lang="fr-FR" altLang="fr-FR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CONDUITE D’UNE  ACTION D’INFLUENCE:  PÉRENNISATION DU 3°RPIMa</a:t>
            </a:r>
          </a:p>
        </p:txBody>
      </p:sp>
      <p:pic>
        <p:nvPicPr>
          <p:cNvPr id="31747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688" y="5273675"/>
            <a:ext cx="2093912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225" y="3254375"/>
            <a:ext cx="6048375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5265738"/>
            <a:ext cx="2952750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Logo FN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805488"/>
            <a:ext cx="1158875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1633538" y="1557338"/>
            <a:ext cx="59769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DIALOGUE INTERNE ET GESTION DE L</a:t>
            </a:r>
            <a:r>
              <a:rPr lang="ja-JP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fr-FR" altLang="ja-JP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EVENEMENT </a:t>
            </a:r>
          </a:p>
          <a:p>
            <a:pPr algn="ctr"/>
            <a:r>
              <a:rPr lang="fr-FR" altLang="fr-FR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LIEUTENANT-COLONEL DELAVAL</a:t>
            </a:r>
          </a:p>
          <a:p>
            <a:pPr algn="ctr"/>
            <a:endParaRPr lang="fr-FR" altLang="fr-FR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altLang="fr-FR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UN SOLDAT DU 35° RAP TUÉ EN GUYANE</a:t>
            </a:r>
            <a:endParaRPr lang="fr-FR" altLang="fr-FR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1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789363"/>
            <a:ext cx="2160588" cy="26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4089400"/>
            <a:ext cx="2776538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835150" y="1052513"/>
            <a:ext cx="6121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AMICALE NATIONALE DES FUSILIERS MARINS ET COMMANDOS</a:t>
            </a:r>
          </a:p>
          <a:p>
            <a:pPr algn="ctr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endParaRPr lang="fr-FR" altLang="fr-FR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lang="fr-FR" altLang="fr-FR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CETTE AMICALE EST DÉJÀ SYMPATHISANTE ET A VOTE À SA DERNIER AG EN FAVEUR D</a:t>
            </a:r>
            <a:r>
              <a:rPr lang="ja-JP" altLang="fr-FR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fr-FR" altLang="ja-JP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UNE PARTICIPATION ACTIVE À LA FNAP. ELLE REMPLIT LES CONDITIONS.</a:t>
            </a:r>
            <a:endParaRPr lang="fr-FR" altLang="fr-FR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794" name="Picture 2" descr="Logo FN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805488"/>
            <a:ext cx="1158875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165475"/>
            <a:ext cx="2592388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8" y="3327400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563" y="5516563"/>
            <a:ext cx="104457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Logo FN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937250"/>
            <a:ext cx="935038" cy="711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ZoneTexte 7"/>
          <p:cNvSpPr txBox="1">
            <a:spLocks noChangeArrowheads="1"/>
          </p:cNvSpPr>
          <p:nvPr/>
        </p:nvSpPr>
        <p:spPr bwMode="auto">
          <a:xfrm>
            <a:off x="1979613" y="765175"/>
            <a:ext cx="5040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DÉROULEMENT</a:t>
            </a:r>
          </a:p>
        </p:txBody>
      </p:sp>
      <p:sp>
        <p:nvSpPr>
          <p:cNvPr id="15363" name="ZoneTexte 1"/>
          <p:cNvSpPr txBox="1">
            <a:spLocks noChangeArrowheads="1"/>
          </p:cNvSpPr>
          <p:nvPr/>
        </p:nvSpPr>
        <p:spPr bwMode="auto">
          <a:xfrm>
            <a:off x="1403350" y="1700213"/>
            <a:ext cx="7056438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</a:pP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Mot d’accueil par le Président de la FNAP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Hommage à nos disparus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Mot d’accueil du lieutenant-colonel (TA) Bruno MILLOT , chef de corps du 1</a:t>
            </a:r>
            <a:r>
              <a:rPr lang="fr-FR" altLang="fr-FR" sz="20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RTP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Point sur les associations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Rapport moral: vote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Bilan financier 2014: vote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Renouvellement du Conseil national. Elections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Questions diverses /Tour de table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Conclusion par le Président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endParaRPr lang="fr-FR" altLang="fr-FR" sz="25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fr-FR" altLang="fr-FR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PAUSE</a:t>
            </a:r>
          </a:p>
        </p:txBody>
      </p:sp>
      <p:sp>
        <p:nvSpPr>
          <p:cNvPr id="15364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5290DEB-6450-44E0-BD52-87DFF026EF71}" type="slidenum">
              <a:rPr lang="fr-FR" altLang="fr-FR" sz="1200">
                <a:solidFill>
                  <a:srgbClr val="045C75"/>
                </a:solidFill>
              </a:rPr>
              <a:pPr/>
              <a:t>2</a:t>
            </a:fld>
            <a:endParaRPr lang="fr-FR" altLang="fr-FR" sz="120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3"/>
          <p:cNvSpPr>
            <a:spLocks noChangeArrowheads="1"/>
          </p:cNvSpPr>
          <p:nvPr/>
        </p:nvSpPr>
        <p:spPr bwMode="auto">
          <a:xfrm>
            <a:off x="0" y="582613"/>
            <a:ext cx="9144000" cy="1262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fr-FR" altLang="fr-FR" sz="2800" b="1" i="1">
                <a:solidFill>
                  <a:srgbClr val="FF0000"/>
                </a:solidFill>
              </a:rPr>
              <a:t>Rénovation de la chapelle de That Khê, diocèse de Cao Bang</a:t>
            </a:r>
          </a:p>
          <a:p>
            <a:pPr algn="ctr"/>
            <a:r>
              <a:rPr lang="fr-FR" altLang="fr-FR" b="1" i="1">
                <a:solidFill>
                  <a:srgbClr val="000000"/>
                </a:solidFill>
              </a:rPr>
              <a:t>à la Mémoire de nos grands anciens tombés sur la RC4 </a:t>
            </a:r>
            <a:endParaRPr lang="fr-FR" altLang="fr-FR" b="1">
              <a:solidFill>
                <a:srgbClr val="000000"/>
              </a:solidFill>
            </a:endParaRPr>
          </a:p>
          <a:p>
            <a:pPr algn="ctr"/>
            <a:r>
              <a:rPr lang="fr-FR" altLang="fr-FR" b="1" i="1">
                <a:solidFill>
                  <a:srgbClr val="000000"/>
                </a:solidFill>
              </a:rPr>
              <a:t>Nord Tonkin, Indochine - Septembre et octobre 1950</a:t>
            </a:r>
            <a:endParaRPr lang="fr-FR" altLang="fr-FR" sz="2800" b="1">
              <a:solidFill>
                <a:srgbClr val="000000"/>
              </a:solidFill>
            </a:endParaRPr>
          </a:p>
        </p:txBody>
      </p:sp>
      <p:pic>
        <p:nvPicPr>
          <p:cNvPr id="63490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4137025"/>
            <a:ext cx="5021262" cy="25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Imag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889125"/>
            <a:ext cx="5449887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Rectangle 6"/>
          <p:cNvSpPr>
            <a:spLocks noChangeArrowheads="1"/>
          </p:cNvSpPr>
          <p:nvPr/>
        </p:nvSpPr>
        <p:spPr bwMode="auto">
          <a:xfrm>
            <a:off x="2674938" y="5194300"/>
            <a:ext cx="2319337" cy="1570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endParaRPr lang="fr-FR" altLang="fr-FR" i="1">
              <a:solidFill>
                <a:srgbClr val="FF0000"/>
              </a:solidFill>
            </a:endParaRPr>
          </a:p>
          <a:p>
            <a:pPr algn="r"/>
            <a:endParaRPr lang="fr-FR" altLang="fr-FR" i="1">
              <a:solidFill>
                <a:srgbClr val="FF0000"/>
              </a:solidFill>
            </a:endParaRPr>
          </a:p>
          <a:p>
            <a:pPr algn="r"/>
            <a:endParaRPr lang="fr-FR" altLang="fr-FR" i="1">
              <a:solidFill>
                <a:srgbClr val="FF0000"/>
              </a:solidFill>
            </a:endParaRPr>
          </a:p>
          <a:p>
            <a:pPr algn="r"/>
            <a:r>
              <a:rPr lang="fr-FR" altLang="fr-FR" i="1">
                <a:solidFill>
                  <a:srgbClr val="FF0000"/>
                </a:solidFill>
              </a:rPr>
              <a:t>1950</a:t>
            </a:r>
            <a:endParaRPr lang="fr-FR" altLang="fr-FR">
              <a:solidFill>
                <a:srgbClr val="FF0000"/>
              </a:solidFill>
            </a:endParaRPr>
          </a:p>
        </p:txBody>
      </p:sp>
      <p:sp>
        <p:nvSpPr>
          <p:cNvPr id="63493" name="Rectangle 7"/>
          <p:cNvSpPr>
            <a:spLocks noChangeArrowheads="1"/>
          </p:cNvSpPr>
          <p:nvPr/>
        </p:nvSpPr>
        <p:spPr bwMode="auto">
          <a:xfrm>
            <a:off x="5610225" y="1938338"/>
            <a:ext cx="2317750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i="1">
                <a:solidFill>
                  <a:srgbClr val="FF0000"/>
                </a:solidFill>
              </a:rPr>
              <a:t>2014</a:t>
            </a:r>
          </a:p>
        </p:txBody>
      </p:sp>
      <p:sp>
        <p:nvSpPr>
          <p:cNvPr id="63494" name="Rectangle 8"/>
          <p:cNvSpPr>
            <a:spLocks noChangeArrowheads="1"/>
          </p:cNvSpPr>
          <p:nvPr/>
        </p:nvSpPr>
        <p:spPr bwMode="auto">
          <a:xfrm>
            <a:off x="160338" y="4832350"/>
            <a:ext cx="3230562" cy="1938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 i="1"/>
              <a:t>Thierry Servot-Viguier</a:t>
            </a:r>
          </a:p>
          <a:p>
            <a:r>
              <a:rPr lang="fr-FR" altLang="fr-FR" b="1" i="1"/>
              <a:t>Patrick Maurel</a:t>
            </a:r>
          </a:p>
          <a:p>
            <a:r>
              <a:rPr lang="fr-FR" altLang="fr-FR" i="1"/>
              <a:t>Palais Niel, 30 juin 2014</a:t>
            </a:r>
          </a:p>
          <a:p>
            <a:endParaRPr lang="fr-FR" altLang="fr-FR" i="1">
              <a:solidFill>
                <a:srgbClr val="000000"/>
              </a:solidFill>
            </a:endParaRPr>
          </a:p>
          <a:p>
            <a:r>
              <a:rPr lang="fr-FR" altLang="fr-FR" b="1" i="1">
                <a:solidFill>
                  <a:srgbClr val="000000"/>
                </a:solidFill>
              </a:rPr>
              <a:t>Viet-Nam Espérance</a:t>
            </a:r>
            <a:endParaRPr lang="fr-FR" altLang="fr-FR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2484438" y="2706688"/>
            <a:ext cx="5976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lang="fr-FR" altLang="fr-FR" sz="2000">
                <a:latin typeface="Century Schoolbook" panose="02040604050505020304" pitchFamily="18" charset="0"/>
              </a:rPr>
              <a:t> </a:t>
            </a:r>
          </a:p>
        </p:txBody>
      </p:sp>
      <p:sp>
        <p:nvSpPr>
          <p:cNvPr id="64514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0F5B4BE8-8F63-44A1-AFE7-2C7204024069}" type="slidenum">
              <a:rPr lang="fr-FR" altLang="fr-FR" sz="1200">
                <a:solidFill>
                  <a:srgbClr val="FFFFFF"/>
                </a:solidFill>
                <a:latin typeface="Century Schoolbook" panose="02040604050505020304" pitchFamily="18" charset="0"/>
              </a:rPr>
              <a:pPr/>
              <a:t>21</a:t>
            </a:fld>
            <a:endParaRPr lang="fr-FR" altLang="fr-FR" sz="1200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64515" name="Rectangle 1"/>
          <p:cNvSpPr>
            <a:spLocks noChangeArrowheads="1"/>
          </p:cNvSpPr>
          <p:nvPr/>
        </p:nvSpPr>
        <p:spPr bwMode="auto">
          <a:xfrm>
            <a:off x="2771775" y="188913"/>
            <a:ext cx="511333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18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</a:pPr>
            <a:endParaRPr lang="fr-FR" altLang="fr-FR" sz="1600">
              <a:ea typeface="Calibri" panose="020F0502020204030204" pitchFamily="34" charset="0"/>
            </a:endParaRPr>
          </a:p>
        </p:txBody>
      </p:sp>
      <p:sp>
        <p:nvSpPr>
          <p:cNvPr id="64516" name="Rectangle 2"/>
          <p:cNvSpPr>
            <a:spLocks noChangeArrowheads="1"/>
          </p:cNvSpPr>
          <p:nvPr/>
        </p:nvSpPr>
        <p:spPr bwMode="auto">
          <a:xfrm>
            <a:off x="2574925" y="434975"/>
            <a:ext cx="58864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07000"/>
              </a:lnSpc>
            </a:pPr>
            <a:endParaRPr lang="fr-FR" altLang="fr-FR" sz="1600">
              <a:ea typeface="Calibri" panose="020F0502020204030204" pitchFamily="34" charset="0"/>
            </a:endParaRPr>
          </a:p>
        </p:txBody>
      </p:sp>
      <p:pic>
        <p:nvPicPr>
          <p:cNvPr id="64517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3362325"/>
            <a:ext cx="621665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51275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9" name="Rectangle 10"/>
          <p:cNvSpPr>
            <a:spLocks noChangeArrowheads="1"/>
          </p:cNvSpPr>
          <p:nvPr/>
        </p:nvSpPr>
        <p:spPr bwMode="auto">
          <a:xfrm>
            <a:off x="4027488" y="36513"/>
            <a:ext cx="5121275" cy="18145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2800" b="1" i="1" u="sng">
                <a:solidFill>
                  <a:srgbClr val="000000"/>
                </a:solidFill>
              </a:rPr>
              <a:t>Viet Nam Espérance</a:t>
            </a:r>
          </a:p>
          <a:p>
            <a:pPr algn="r"/>
            <a:r>
              <a:rPr lang="fr-FR" altLang="fr-FR" sz="2800" i="1">
                <a:solidFill>
                  <a:srgbClr val="000000"/>
                </a:solidFill>
              </a:rPr>
              <a:t>Cdt Hélie de Saint Marc</a:t>
            </a:r>
          </a:p>
          <a:p>
            <a:pPr algn="r"/>
            <a:r>
              <a:rPr lang="fr-FR" altLang="fr-FR" sz="2800" i="1">
                <a:solidFill>
                  <a:srgbClr val="000000"/>
                </a:solidFill>
              </a:rPr>
              <a:t>LCL Bernard Magnillat</a:t>
            </a:r>
          </a:p>
          <a:p>
            <a:pPr algn="r"/>
            <a:endParaRPr lang="fr-FR" altLang="fr-FR" sz="2800">
              <a:solidFill>
                <a:srgbClr val="0000FF"/>
              </a:solidFill>
            </a:endParaRPr>
          </a:p>
        </p:txBody>
      </p:sp>
      <p:sp>
        <p:nvSpPr>
          <p:cNvPr id="64520" name="Rectangle 11"/>
          <p:cNvSpPr>
            <a:spLocks noChangeArrowheads="1"/>
          </p:cNvSpPr>
          <p:nvPr/>
        </p:nvSpPr>
        <p:spPr bwMode="auto">
          <a:xfrm>
            <a:off x="0" y="2190750"/>
            <a:ext cx="9144000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i="1">
                <a:solidFill>
                  <a:srgbClr val="FF0000"/>
                </a:solidFill>
              </a:rPr>
              <a:t>Une paroisse certes bien vivante…</a:t>
            </a:r>
          </a:p>
          <a:p>
            <a:pPr algn="r"/>
            <a:endParaRPr lang="fr-FR" altLang="fr-FR" i="1">
              <a:solidFill>
                <a:srgbClr val="FF0000"/>
              </a:solidFill>
            </a:endParaRPr>
          </a:p>
          <a:p>
            <a:pPr algn="ctr"/>
            <a:r>
              <a:rPr lang="fr-FR" altLang="fr-FR" i="1">
                <a:solidFill>
                  <a:srgbClr val="FF0000"/>
                </a:solidFill>
              </a:rPr>
              <a:t>Mais aussi un lieu de mémoire !</a:t>
            </a:r>
            <a:endParaRPr lang="fr-FR" altLang="fr-FR">
              <a:solidFill>
                <a:srgbClr val="FF0000"/>
              </a:solidFill>
            </a:endParaRPr>
          </a:p>
        </p:txBody>
      </p:sp>
      <p:sp>
        <p:nvSpPr>
          <p:cNvPr id="64521" name="Rectangle 12"/>
          <p:cNvSpPr>
            <a:spLocks noChangeArrowheads="1"/>
          </p:cNvSpPr>
          <p:nvPr/>
        </p:nvSpPr>
        <p:spPr bwMode="auto">
          <a:xfrm>
            <a:off x="0" y="3730625"/>
            <a:ext cx="2952750" cy="3108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3200" b="1" i="1"/>
              <a:t>30.000 US $...</a:t>
            </a:r>
          </a:p>
          <a:p>
            <a:endParaRPr lang="fr-FR" altLang="fr-FR" i="1">
              <a:solidFill>
                <a:srgbClr val="0000FF"/>
              </a:solidFill>
            </a:endParaRPr>
          </a:p>
          <a:p>
            <a:r>
              <a:rPr lang="fr-FR" altLang="fr-FR" u="sng">
                <a:solidFill>
                  <a:srgbClr val="0000FF"/>
                </a:solidFill>
              </a:rPr>
              <a:t>5 Juillet 2014</a:t>
            </a:r>
            <a:r>
              <a:rPr lang="fr-FR" altLang="fr-FR" i="1">
                <a:solidFill>
                  <a:srgbClr val="0000FF"/>
                </a:solidFill>
              </a:rPr>
              <a:t/>
            </a:r>
            <a:br>
              <a:rPr lang="fr-FR" altLang="fr-FR" i="1">
                <a:solidFill>
                  <a:srgbClr val="0000FF"/>
                </a:solidFill>
              </a:rPr>
            </a:br>
            <a:r>
              <a:rPr lang="fr-FR" altLang="fr-FR" i="1">
                <a:solidFill>
                  <a:srgbClr val="0000FF"/>
                </a:solidFill>
              </a:rPr>
              <a:t>Le Père Khao </a:t>
            </a:r>
          </a:p>
          <a:p>
            <a:r>
              <a:rPr lang="fr-FR" altLang="fr-FR" i="1">
                <a:solidFill>
                  <a:srgbClr val="0000FF"/>
                </a:solidFill>
              </a:rPr>
              <a:t>lance les travaux </a:t>
            </a:r>
          </a:p>
          <a:p>
            <a:r>
              <a:rPr lang="fr-FR" altLang="fr-FR" i="1">
                <a:solidFill>
                  <a:srgbClr val="0000FF"/>
                </a:solidFill>
              </a:rPr>
              <a:t>dès les prémices du « feu vert »!</a:t>
            </a:r>
          </a:p>
          <a:p>
            <a:endParaRPr lang="fr-FR" altLang="fr-FR" sz="2000" i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2484438" y="2706688"/>
            <a:ext cx="5976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lang="fr-FR" altLang="fr-FR" sz="2000">
                <a:latin typeface="Century Schoolbook" panose="02040604050505020304" pitchFamily="18" charset="0"/>
              </a:rPr>
              <a:t> </a:t>
            </a:r>
          </a:p>
        </p:txBody>
      </p:sp>
      <p:sp>
        <p:nvSpPr>
          <p:cNvPr id="65538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6D344120-DA30-4C39-9726-962EB86E39BE}" type="slidenum">
              <a:rPr lang="fr-FR" altLang="fr-FR" sz="1200">
                <a:solidFill>
                  <a:srgbClr val="FFFFFF"/>
                </a:solidFill>
                <a:latin typeface="Century Schoolbook" panose="02040604050505020304" pitchFamily="18" charset="0"/>
              </a:rPr>
              <a:pPr/>
              <a:t>22</a:t>
            </a:fld>
            <a:endParaRPr lang="fr-FR" altLang="fr-FR" sz="1200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65539" name="Rectangle 1"/>
          <p:cNvSpPr>
            <a:spLocks noChangeArrowheads="1"/>
          </p:cNvSpPr>
          <p:nvPr/>
        </p:nvSpPr>
        <p:spPr bwMode="auto">
          <a:xfrm>
            <a:off x="2771775" y="188913"/>
            <a:ext cx="511333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18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</a:pPr>
            <a:endParaRPr lang="fr-FR" altLang="fr-FR" sz="1600">
              <a:ea typeface="Calibri" panose="020F0502020204030204" pitchFamily="34" charset="0"/>
            </a:endParaRPr>
          </a:p>
        </p:txBody>
      </p:sp>
      <p:sp>
        <p:nvSpPr>
          <p:cNvPr id="65540" name="Rectangle 2"/>
          <p:cNvSpPr>
            <a:spLocks noChangeArrowheads="1"/>
          </p:cNvSpPr>
          <p:nvPr/>
        </p:nvSpPr>
        <p:spPr bwMode="auto">
          <a:xfrm>
            <a:off x="2574925" y="434975"/>
            <a:ext cx="58864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07000"/>
              </a:lnSpc>
            </a:pPr>
            <a:endParaRPr lang="fr-FR" altLang="fr-FR" sz="1600">
              <a:ea typeface="Calibri" panose="020F0502020204030204" pitchFamily="34" charset="0"/>
            </a:endParaRPr>
          </a:p>
        </p:txBody>
      </p:sp>
      <p:pic>
        <p:nvPicPr>
          <p:cNvPr id="65541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71775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113" y="2852738"/>
            <a:ext cx="5830887" cy="404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3" name="Rectangle 1"/>
          <p:cNvSpPr>
            <a:spLocks noChangeArrowheads="1"/>
          </p:cNvSpPr>
          <p:nvPr/>
        </p:nvSpPr>
        <p:spPr bwMode="auto">
          <a:xfrm>
            <a:off x="2771775" y="30163"/>
            <a:ext cx="6372225" cy="1016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2800" b="1" i="1" u="sng">
                <a:solidFill>
                  <a:srgbClr val="0000FF"/>
                </a:solidFill>
              </a:rPr>
              <a:t>Mai 2015, fin de la saison des pluies…</a:t>
            </a:r>
          </a:p>
          <a:p>
            <a:r>
              <a:rPr lang="fr-FR" altLang="fr-FR" sz="3200" b="1" i="1">
                <a:solidFill>
                  <a:srgbClr val="0000FF"/>
                </a:solidFill>
              </a:rPr>
              <a:t>Fin des travaux !</a:t>
            </a:r>
            <a:endParaRPr lang="fr-FR" altLang="fr-FR" sz="3200" b="1">
              <a:solidFill>
                <a:srgbClr val="0000FF"/>
              </a:solidFill>
            </a:endParaRPr>
          </a:p>
        </p:txBody>
      </p:sp>
      <p:pic>
        <p:nvPicPr>
          <p:cNvPr id="65544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78363"/>
            <a:ext cx="3333750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9500"/>
            <a:ext cx="3319463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6" name="Imag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908050"/>
            <a:ext cx="345598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7" name="Imag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5" y="1223963"/>
            <a:ext cx="2963863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2484438" y="2706688"/>
            <a:ext cx="5976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lang="fr-FR" altLang="fr-FR" sz="2000">
                <a:latin typeface="Century Schoolbook" panose="02040604050505020304" pitchFamily="18" charset="0"/>
              </a:rPr>
              <a:t> </a:t>
            </a:r>
          </a:p>
        </p:txBody>
      </p:sp>
      <p:sp>
        <p:nvSpPr>
          <p:cNvPr id="66562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6A0F5C59-E76C-4D62-9698-F87597F88E05}" type="slidenum">
              <a:rPr lang="fr-FR" altLang="fr-FR" sz="1200">
                <a:solidFill>
                  <a:srgbClr val="FFFFFF"/>
                </a:solidFill>
                <a:latin typeface="Century Schoolbook" panose="02040604050505020304" pitchFamily="18" charset="0"/>
              </a:rPr>
              <a:pPr/>
              <a:t>23</a:t>
            </a:fld>
            <a:endParaRPr lang="fr-FR" altLang="fr-FR" sz="1200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66563" name="Rectangle 2"/>
          <p:cNvSpPr>
            <a:spLocks noChangeArrowheads="1"/>
          </p:cNvSpPr>
          <p:nvPr/>
        </p:nvSpPr>
        <p:spPr bwMode="auto">
          <a:xfrm>
            <a:off x="2574925" y="434975"/>
            <a:ext cx="58864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07000"/>
              </a:lnSpc>
            </a:pPr>
            <a:endParaRPr lang="fr-FR" altLang="fr-FR" sz="1600">
              <a:ea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9250" y="454025"/>
            <a:ext cx="8458200" cy="40941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fr-FR" altLang="fr-FR" sz="4400" b="1">
              <a:solidFill>
                <a:srgbClr val="FF0000"/>
              </a:solidFill>
            </a:endParaRPr>
          </a:p>
          <a:p>
            <a:pPr algn="ctr"/>
            <a:endParaRPr lang="fr-FR" altLang="fr-FR" b="1">
              <a:solidFill>
                <a:srgbClr val="000000"/>
              </a:solidFill>
            </a:endParaRPr>
          </a:p>
          <a:p>
            <a:r>
              <a:rPr lang="fr-FR" altLang="fr-FR" b="1">
                <a:solidFill>
                  <a:srgbClr val="000000"/>
                </a:solidFill>
              </a:rPr>
              <a:t>- Total </a:t>
            </a:r>
            <a:r>
              <a:rPr lang="fr-FR" altLang="fr-FR">
                <a:solidFill>
                  <a:srgbClr val="000000"/>
                </a:solidFill>
              </a:rPr>
              <a:t>: </a:t>
            </a:r>
            <a:r>
              <a:rPr lang="fr-FR" altLang="fr-FR" b="1">
                <a:solidFill>
                  <a:srgbClr val="0000FF"/>
                </a:solidFill>
              </a:rPr>
              <a:t>28.565</a:t>
            </a:r>
            <a:r>
              <a:rPr lang="fr-FR" altLang="fr-FR">
                <a:solidFill>
                  <a:srgbClr val="0000FF"/>
                </a:solidFill>
              </a:rPr>
              <a:t> €.</a:t>
            </a:r>
          </a:p>
          <a:p>
            <a:pPr>
              <a:buFontTx/>
              <a:buChar char="-"/>
            </a:pPr>
            <a:endParaRPr lang="fr-FR" altLang="fr-FR" sz="1200">
              <a:solidFill>
                <a:srgbClr val="0000FF"/>
              </a:solidFill>
            </a:endParaRPr>
          </a:p>
          <a:p>
            <a:r>
              <a:rPr lang="fr-FR" altLang="fr-FR" b="1">
                <a:solidFill>
                  <a:srgbClr val="000000"/>
                </a:solidFill>
              </a:rPr>
              <a:t>-</a:t>
            </a:r>
            <a:r>
              <a:rPr lang="fr-FR" altLang="fr-FR">
                <a:solidFill>
                  <a:srgbClr val="000000"/>
                </a:solidFill>
              </a:rPr>
              <a:t> </a:t>
            </a:r>
            <a:r>
              <a:rPr lang="fr-FR" altLang="fr-FR" b="1">
                <a:solidFill>
                  <a:srgbClr val="000000"/>
                </a:solidFill>
              </a:rPr>
              <a:t>Demandes supplémentaires du père Khao </a:t>
            </a:r>
            <a:r>
              <a:rPr lang="fr-FR" altLang="fr-FR">
                <a:solidFill>
                  <a:srgbClr val="000000"/>
                </a:solidFill>
              </a:rPr>
              <a:t>(18 novembre 2014), acce</a:t>
            </a:r>
            <a:r>
              <a:rPr lang="fr-FR" altLang="fr-FR" i="1">
                <a:solidFill>
                  <a:srgbClr val="000000"/>
                </a:solidFill>
              </a:rPr>
              <a:t>ptées par Mr Thevenet et Mr Servot-Viguier </a:t>
            </a:r>
            <a:r>
              <a:rPr lang="fr-FR" altLang="fr-FR">
                <a:solidFill>
                  <a:srgbClr val="000000"/>
                </a:solidFill>
              </a:rPr>
              <a:t>:</a:t>
            </a:r>
          </a:p>
          <a:p>
            <a:r>
              <a:rPr lang="fr-FR" altLang="fr-FR">
                <a:solidFill>
                  <a:srgbClr val="0000FF"/>
                </a:solidFill>
              </a:rPr>
              <a:t>     1) </a:t>
            </a:r>
            <a:r>
              <a:rPr lang="fr-FR" altLang="fr-FR" b="1">
                <a:solidFill>
                  <a:srgbClr val="0000FF"/>
                </a:solidFill>
              </a:rPr>
              <a:t>plafond en bois dans la chapelle</a:t>
            </a:r>
            <a:r>
              <a:rPr lang="fr-FR" altLang="fr-FR">
                <a:solidFill>
                  <a:srgbClr val="0000FF"/>
                </a:solidFill>
              </a:rPr>
              <a:t> : 1.100 €</a:t>
            </a:r>
          </a:p>
          <a:p>
            <a:r>
              <a:rPr lang="fr-FR" altLang="fr-FR">
                <a:solidFill>
                  <a:srgbClr val="0000FF"/>
                </a:solidFill>
              </a:rPr>
              <a:t>     2) </a:t>
            </a:r>
            <a:r>
              <a:rPr lang="fr-FR" altLang="fr-FR" b="1">
                <a:solidFill>
                  <a:srgbClr val="0000FF"/>
                </a:solidFill>
              </a:rPr>
              <a:t>abri /oratoire pour la statue de ND </a:t>
            </a:r>
            <a:r>
              <a:rPr lang="fr-FR" altLang="fr-FR">
                <a:solidFill>
                  <a:srgbClr val="0000FF"/>
                </a:solidFill>
              </a:rPr>
              <a:t>dans le village : 3.000 €. </a:t>
            </a:r>
          </a:p>
          <a:p>
            <a:endParaRPr lang="fr-FR" altLang="fr-FR" sz="1200">
              <a:solidFill>
                <a:srgbClr val="0000FF"/>
              </a:solidFill>
            </a:endParaRPr>
          </a:p>
          <a:p>
            <a:r>
              <a:rPr lang="fr-FR" altLang="fr-FR" b="1">
                <a:solidFill>
                  <a:srgbClr val="000000"/>
                </a:solidFill>
              </a:rPr>
              <a:t>-</a:t>
            </a:r>
            <a:r>
              <a:rPr lang="fr-FR" altLang="fr-FR">
                <a:solidFill>
                  <a:srgbClr val="000000"/>
                </a:solidFill>
              </a:rPr>
              <a:t> </a:t>
            </a:r>
            <a:r>
              <a:rPr lang="fr-FR" altLang="fr-FR" b="1">
                <a:solidFill>
                  <a:srgbClr val="000000"/>
                </a:solidFill>
              </a:rPr>
              <a:t>Dépenses prévues</a:t>
            </a:r>
            <a:r>
              <a:rPr lang="fr-FR" altLang="fr-FR">
                <a:solidFill>
                  <a:srgbClr val="000000"/>
                </a:solidFill>
              </a:rPr>
              <a:t> : </a:t>
            </a:r>
            <a:r>
              <a:rPr lang="fr-FR" altLang="fr-FR">
                <a:solidFill>
                  <a:srgbClr val="0000FF"/>
                </a:solidFill>
              </a:rPr>
              <a:t>une ou deux plaques commémoratives (non encore chiffrées).</a:t>
            </a:r>
          </a:p>
        </p:txBody>
      </p:sp>
      <p:sp>
        <p:nvSpPr>
          <p:cNvPr id="9" name="Rectangle 8"/>
          <p:cNvSpPr/>
          <p:nvPr/>
        </p:nvSpPr>
        <p:spPr>
          <a:xfrm>
            <a:off x="349040" y="304654"/>
            <a:ext cx="8458603" cy="769441"/>
          </a:xfrm>
          <a:prstGeom prst="rect">
            <a:avLst/>
          </a:prstGeom>
          <a:ln>
            <a:solidFill>
              <a:srgbClr val="FF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400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Arial" charset="0"/>
              </a:rPr>
              <a:t>BILAN</a:t>
            </a:r>
            <a:endParaRPr lang="fr-FR" i="1" dirty="0">
              <a:solidFill>
                <a:srgbClr val="FF0000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66568" name="Rectangle 9"/>
          <p:cNvSpPr>
            <a:spLocks noChangeArrowheads="1"/>
          </p:cNvSpPr>
          <p:nvPr/>
        </p:nvSpPr>
        <p:spPr bwMode="auto">
          <a:xfrm>
            <a:off x="504825" y="468313"/>
            <a:ext cx="8458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fr-FR" altLang="fr-FR" b="1">
              <a:solidFill>
                <a:srgbClr val="000000"/>
              </a:solidFill>
            </a:endParaRPr>
          </a:p>
        </p:txBody>
      </p:sp>
      <p:sp>
        <p:nvSpPr>
          <p:cNvPr id="66569" name="Rectangle 10"/>
          <p:cNvSpPr>
            <a:spLocks noChangeArrowheads="1"/>
          </p:cNvSpPr>
          <p:nvPr/>
        </p:nvSpPr>
        <p:spPr bwMode="auto">
          <a:xfrm>
            <a:off x="349250" y="4470400"/>
            <a:ext cx="84582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fr-FR" altLang="fr-FR" sz="4400" b="1">
                <a:solidFill>
                  <a:srgbClr val="FF0000"/>
                </a:solidFill>
              </a:rPr>
              <a:t>… notre devoir de mémoire !</a:t>
            </a:r>
          </a:p>
          <a:p>
            <a:pPr algn="ctr"/>
            <a:r>
              <a:rPr lang="fr-FR" altLang="fr-FR" sz="3600" b="1" i="1">
                <a:solidFill>
                  <a:srgbClr val="FF0000"/>
                </a:solidFill>
              </a:rPr>
              <a:t>La FNAP, catalyseur de l’action commune </a:t>
            </a:r>
            <a:endParaRPr lang="fr-FR" altLang="fr-FR" sz="1800" i="1">
              <a:solidFill>
                <a:srgbClr val="FF0000"/>
              </a:solidFill>
            </a:endParaRPr>
          </a:p>
        </p:txBody>
      </p:sp>
      <p:pic>
        <p:nvPicPr>
          <p:cNvPr id="66570" name="Image 12" descr="Logo FN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938" y="5922963"/>
            <a:ext cx="1774825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652963"/>
            <a:ext cx="2447925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8" name="Picture 2" descr="Logo FN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732463"/>
            <a:ext cx="11588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ZoneTexte 2"/>
          <p:cNvSpPr txBox="1">
            <a:spLocks noChangeArrowheads="1"/>
          </p:cNvSpPr>
          <p:nvPr/>
        </p:nvSpPr>
        <p:spPr bwMode="auto">
          <a:xfrm>
            <a:off x="1338263" y="1196975"/>
            <a:ext cx="70500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RAPPORT FINANCIER</a:t>
            </a:r>
          </a:p>
        </p:txBody>
      </p:sp>
      <p:sp>
        <p:nvSpPr>
          <p:cNvPr id="34820" name="ZoneTexte 1"/>
          <p:cNvSpPr txBox="1">
            <a:spLocks noChangeArrowheads="1"/>
          </p:cNvSpPr>
          <p:nvPr/>
        </p:nvSpPr>
        <p:spPr bwMode="auto">
          <a:xfrm>
            <a:off x="1116013" y="2565400"/>
            <a:ext cx="74898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Capitaine </a:t>
            </a:r>
            <a:r>
              <a:rPr lang="fr-FR" altLang="fr-FR" sz="1600">
                <a:latin typeface="Times New Roman" panose="02020603050405020304" pitchFamily="18" charset="0"/>
                <a:cs typeface="Times New Roman" panose="02020603050405020304" pitchFamily="18" charset="0"/>
              </a:rPr>
              <a:t>®</a:t>
            </a:r>
          </a:p>
          <a:p>
            <a:pPr algn="ctr" eaLnBrk="1" hangingPunct="1"/>
            <a:r>
              <a:rPr lang="fr-FR" altLang="fr-FR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Jean-Paul CABANNE</a:t>
            </a:r>
          </a:p>
        </p:txBody>
      </p:sp>
      <p:sp>
        <p:nvSpPr>
          <p:cNvPr id="34821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5731D535-358E-4A6C-9702-1F04EA939E98}" type="slidenum">
              <a:rPr lang="fr-FR" altLang="fr-FR" sz="1200">
                <a:solidFill>
                  <a:srgbClr val="045C75"/>
                </a:solidFill>
              </a:rPr>
              <a:pPr/>
              <a:t>24</a:t>
            </a:fld>
            <a:endParaRPr lang="fr-FR" altLang="fr-FR" sz="120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ZoneTexte 2"/>
          <p:cNvSpPr txBox="1">
            <a:spLocks noChangeArrowheads="1"/>
          </p:cNvSpPr>
          <p:nvPr/>
        </p:nvSpPr>
        <p:spPr bwMode="auto">
          <a:xfrm>
            <a:off x="1258888" y="404813"/>
            <a:ext cx="71294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fr-FR" altLang="fr-FR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COMPTE de RÉSULTATS 2014</a:t>
            </a:r>
          </a:p>
        </p:txBody>
      </p:sp>
      <p:sp>
        <p:nvSpPr>
          <p:cNvPr id="35842" name="ZoneTexte 3"/>
          <p:cNvSpPr txBox="1">
            <a:spLocks noChangeArrowheads="1"/>
          </p:cNvSpPr>
          <p:nvPr/>
        </p:nvSpPr>
        <p:spPr bwMode="auto">
          <a:xfrm>
            <a:off x="1116013" y="1341438"/>
            <a:ext cx="20891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PRODUITS</a:t>
            </a:r>
          </a:p>
        </p:txBody>
      </p:sp>
      <p:sp>
        <p:nvSpPr>
          <p:cNvPr id="35843" name="ZoneTexte 4"/>
          <p:cNvSpPr txBox="1">
            <a:spLocks noChangeArrowheads="1"/>
          </p:cNvSpPr>
          <p:nvPr/>
        </p:nvSpPr>
        <p:spPr bwMode="auto">
          <a:xfrm>
            <a:off x="5795963" y="1341438"/>
            <a:ext cx="2016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CHARGES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0" y="1916113"/>
          <a:ext cx="4500563" cy="3313112"/>
        </p:xfrm>
        <a:graphic>
          <a:graphicData uri="http://schemas.openxmlformats.org/drawingml/2006/table">
            <a:tbl>
              <a:tblPr/>
              <a:tblGrid>
                <a:gridCol w="3044825"/>
                <a:gridCol w="1455738"/>
              </a:tblGrid>
              <a:tr h="477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AVOIR au 31.12.2013</a:t>
                      </a:r>
                    </a:p>
                  </a:txBody>
                  <a:tcPr marL="91466" marR="91466" marT="45621" marB="456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21456,82</a:t>
                      </a:r>
                    </a:p>
                  </a:txBody>
                  <a:tcPr marL="91466" marR="91466" marT="45621" marB="456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357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Cotisations      2014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Trop perçu cotisations</a:t>
                      </a:r>
                    </a:p>
                  </a:txBody>
                  <a:tcPr marL="91466" marR="91466" marT="45621" marB="456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3783,00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 150,00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66" marR="91466" marT="45621" marB="456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77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1466" marR="91466" marT="45621" marB="456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25389,82</a:t>
                      </a:r>
                    </a:p>
                  </a:txBody>
                  <a:tcPr marL="91466" marR="91466" marT="45621" marB="456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4572000" y="1916113"/>
          <a:ext cx="4319588" cy="3316287"/>
        </p:xfrm>
        <a:graphic>
          <a:graphicData uri="http://schemas.openxmlformats.org/drawingml/2006/table">
            <a:tbl>
              <a:tblPr/>
              <a:tblGrid>
                <a:gridCol w="3024188"/>
                <a:gridCol w="1295400"/>
              </a:tblGrid>
              <a:tr h="428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Frais de compte &amp;BP</a:t>
                      </a:r>
                    </a:p>
                  </a:txBody>
                  <a:tcPr marL="91434" marR="91434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135,95    </a:t>
                      </a:r>
                    </a:p>
                  </a:txBody>
                  <a:tcPr marL="91434" marR="91434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8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Fournitures</a:t>
                      </a:r>
                    </a:p>
                  </a:txBody>
                  <a:tcPr marL="91434" marR="91434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917,48  </a:t>
                      </a:r>
                    </a:p>
                  </a:txBody>
                  <a:tcPr marL="91434" marR="91434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28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Cotisations</a:t>
                      </a:r>
                    </a:p>
                  </a:txBody>
                  <a:tcPr marL="91434" marR="91434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165,00</a:t>
                      </a:r>
                    </a:p>
                  </a:txBody>
                  <a:tcPr marL="91434" marR="91434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428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Remboursement</a:t>
                      </a:r>
                    </a:p>
                  </a:txBody>
                  <a:tcPr marL="91434" marR="91434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  40,00</a:t>
                      </a:r>
                    </a:p>
                  </a:txBody>
                  <a:tcPr marL="91434" marR="91434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703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Frais internes </a:t>
                      </a:r>
                      <a:r>
                        <a:rPr kumimoji="0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(A.G&amp;CN)</a:t>
                      </a:r>
                    </a:p>
                  </a:txBody>
                  <a:tcPr marL="91434" marR="91434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4304,00</a:t>
                      </a:r>
                    </a:p>
                  </a:txBody>
                  <a:tcPr marL="91434" marR="91434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428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Aide </a:t>
                      </a: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Viet Nam Espérance</a:t>
                      </a:r>
                    </a:p>
                  </a:txBody>
                  <a:tcPr marL="91434" marR="91434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3000,00        </a:t>
                      </a:r>
                    </a:p>
                  </a:txBody>
                  <a:tcPr marL="91434" marR="91434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1434" marR="91434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8562,43</a:t>
                      </a:r>
                    </a:p>
                  </a:txBody>
                  <a:tcPr marL="91434" marR="91434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  <p:pic>
        <p:nvPicPr>
          <p:cNvPr id="35884" name="Picture 2" descr="Logo FN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5575"/>
            <a:ext cx="1158875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85" name="ZoneTexte 10"/>
          <p:cNvSpPr txBox="1">
            <a:spLocks noChangeArrowheads="1"/>
          </p:cNvSpPr>
          <p:nvPr/>
        </p:nvSpPr>
        <p:spPr bwMode="auto">
          <a:xfrm>
            <a:off x="758825" y="5805488"/>
            <a:ext cx="7416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BILAN  25389,82– 8562,43 =  avoir + 16827,39€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ZoneTexte 2"/>
          <p:cNvSpPr txBox="1">
            <a:spLocks noChangeArrowheads="1"/>
          </p:cNvSpPr>
          <p:nvPr/>
        </p:nvSpPr>
        <p:spPr bwMode="auto">
          <a:xfrm>
            <a:off x="1258888" y="404813"/>
            <a:ext cx="71294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fr-FR" altLang="fr-FR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BUDGET PREVISIONNEL 2015</a:t>
            </a:r>
          </a:p>
        </p:txBody>
      </p:sp>
      <p:sp>
        <p:nvSpPr>
          <p:cNvPr id="36866" name="ZoneTexte 3"/>
          <p:cNvSpPr txBox="1">
            <a:spLocks noChangeArrowheads="1"/>
          </p:cNvSpPr>
          <p:nvPr/>
        </p:nvSpPr>
        <p:spPr bwMode="auto">
          <a:xfrm>
            <a:off x="1116013" y="1412875"/>
            <a:ext cx="2089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PRODUITS</a:t>
            </a:r>
          </a:p>
        </p:txBody>
      </p:sp>
      <p:sp>
        <p:nvSpPr>
          <p:cNvPr id="36867" name="ZoneTexte 4"/>
          <p:cNvSpPr txBox="1">
            <a:spLocks noChangeArrowheads="1"/>
          </p:cNvSpPr>
          <p:nvPr/>
        </p:nvSpPr>
        <p:spPr bwMode="auto">
          <a:xfrm>
            <a:off x="5724525" y="1268413"/>
            <a:ext cx="20161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CHARGES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0" y="2060575"/>
          <a:ext cx="4537075" cy="2673350"/>
        </p:xfrm>
        <a:graphic>
          <a:graphicData uri="http://schemas.openxmlformats.org/drawingml/2006/table">
            <a:tbl>
              <a:tblPr/>
              <a:tblGrid>
                <a:gridCol w="3070225"/>
                <a:gridCol w="1466850"/>
              </a:tblGrid>
              <a:tr h="7950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AVOIR au 31.12.2014</a:t>
                      </a:r>
                    </a:p>
                  </a:txBody>
                  <a:tcPr marL="91454" marR="91454" marT="45607" marB="456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16827,39</a:t>
                      </a:r>
                    </a:p>
                  </a:txBody>
                  <a:tcPr marL="91454" marR="91454" marT="45607" marB="456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4323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Cotisations  2014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Cotisations  2015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4" marR="91454" marT="45607" marB="456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506,00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3160,00</a:t>
                      </a:r>
                    </a:p>
                  </a:txBody>
                  <a:tcPr marL="91454" marR="91454" marT="45607" marB="456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459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marL="91454" marR="91454" marT="45607" marB="456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20493,39</a:t>
                      </a:r>
                    </a:p>
                  </a:txBody>
                  <a:tcPr marL="91454" marR="91454" marT="45607" marB="456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5116" name="Group 60"/>
          <p:cNvGraphicFramePr>
            <a:graphicFrameLocks noGrp="1"/>
          </p:cNvGraphicFramePr>
          <p:nvPr/>
        </p:nvGraphicFramePr>
        <p:xfrm>
          <a:off x="4643438" y="2060575"/>
          <a:ext cx="4319587" cy="3787775"/>
        </p:xfrm>
        <a:graphic>
          <a:graphicData uri="http://schemas.openxmlformats.org/drawingml/2006/table">
            <a:tbl>
              <a:tblPr/>
              <a:tblGrid>
                <a:gridCol w="2952750"/>
                <a:gridCol w="1366837"/>
              </a:tblGrid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Fournitures</a:t>
                      </a:r>
                    </a:p>
                  </a:txBody>
                  <a:tcPr marL="91434" marR="91434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  180,00</a:t>
                      </a:r>
                    </a:p>
                  </a:txBody>
                  <a:tcPr marL="91434" marR="91434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Frais internes </a:t>
                      </a:r>
                      <a:r>
                        <a:rPr kumimoji="0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(CN)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34" marR="91434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  900,00</a:t>
                      </a:r>
                    </a:p>
                  </a:txBody>
                  <a:tcPr marL="91434" marR="91434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Frais internes </a:t>
                      </a:r>
                      <a:r>
                        <a:rPr kumimoji="0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(A.G)</a:t>
                      </a:r>
                    </a:p>
                  </a:txBody>
                  <a:tcPr marL="91434" marR="91434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 2700,00</a:t>
                      </a:r>
                    </a:p>
                  </a:txBody>
                  <a:tcPr marL="91434" marR="91434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Cotisations Externes</a:t>
                      </a:r>
                    </a:p>
                  </a:txBody>
                  <a:tcPr marL="91434" marR="91434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165,00 </a:t>
                      </a:r>
                    </a:p>
                  </a:txBody>
                  <a:tcPr marL="91434" marR="91434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Représentations</a:t>
                      </a:r>
                    </a:p>
                  </a:txBody>
                  <a:tcPr marL="91434" marR="91434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   400,00</a:t>
                      </a:r>
                    </a:p>
                  </a:txBody>
                  <a:tcPr marL="91434" marR="91434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23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Provision</a:t>
                      </a:r>
                    </a:p>
                  </a:txBody>
                  <a:tcPr marL="91434" marR="91434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16148,39</a:t>
                      </a:r>
                    </a:p>
                  </a:txBody>
                  <a:tcPr marL="91434" marR="91434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23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1434" marR="91434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20493,39</a:t>
                      </a:r>
                    </a:p>
                  </a:txBody>
                  <a:tcPr marL="91434" marR="91434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36908" name="Picture 2" descr="Logo FN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5575"/>
            <a:ext cx="1158875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ZoneTexte 2"/>
          <p:cNvSpPr txBox="1">
            <a:spLocks noChangeArrowheads="1"/>
          </p:cNvSpPr>
          <p:nvPr/>
        </p:nvSpPr>
        <p:spPr bwMode="auto">
          <a:xfrm>
            <a:off x="1835150" y="549275"/>
            <a:ext cx="53292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CONSEIL NATIONAL</a:t>
            </a:r>
          </a:p>
        </p:txBody>
      </p:sp>
      <p:sp>
        <p:nvSpPr>
          <p:cNvPr id="37890" name="ZoneTexte 1"/>
          <p:cNvSpPr txBox="1">
            <a:spLocks noChangeArrowheads="1"/>
          </p:cNvSpPr>
          <p:nvPr/>
        </p:nvSpPr>
        <p:spPr bwMode="auto">
          <a:xfrm>
            <a:off x="1403350" y="1125538"/>
            <a:ext cx="6337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Renouvellement du tiers sortant</a:t>
            </a:r>
          </a:p>
        </p:txBody>
      </p:sp>
      <p:sp>
        <p:nvSpPr>
          <p:cNvPr id="37891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FCF5E1DE-6F0D-4F8E-8069-B695A196699E}" type="slidenum">
              <a:rPr lang="fr-FR" altLang="fr-FR" sz="1200">
                <a:solidFill>
                  <a:srgbClr val="045C75"/>
                </a:solidFill>
              </a:rPr>
              <a:pPr/>
              <a:t>27</a:t>
            </a:fld>
            <a:endParaRPr lang="fr-FR" altLang="fr-FR" sz="1200">
              <a:solidFill>
                <a:srgbClr val="045C75"/>
              </a:solidFill>
            </a:endParaRPr>
          </a:p>
        </p:txBody>
      </p:sp>
      <p:pic>
        <p:nvPicPr>
          <p:cNvPr id="37892" name="Picture 2" descr="Logo FN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81750"/>
            <a:ext cx="6302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684213" y="1649413"/>
          <a:ext cx="8137525" cy="4519612"/>
        </p:xfrm>
        <a:graphic>
          <a:graphicData uri="http://schemas.openxmlformats.org/drawingml/2006/table">
            <a:tbl>
              <a:tblPr/>
              <a:tblGrid>
                <a:gridCol w="4094162"/>
                <a:gridCol w="4043363"/>
              </a:tblGrid>
              <a:tr h="366713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Président</a:t>
                      </a:r>
                    </a:p>
                  </a:txBody>
                  <a:tcPr marT="45826" marB="458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A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34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Général (2s) Jacques LECHEVALLIER</a:t>
                      </a:r>
                    </a:p>
                  </a:txBody>
                  <a:tcPr marT="45826" marB="458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A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Fin de mandat A.G. 2017</a:t>
                      </a:r>
                    </a:p>
                  </a:txBody>
                  <a:tcPr marT="45826" marB="458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AC0"/>
                    </a:solidFill>
                  </a:tcPr>
                </a:tc>
              </a:tr>
              <a:tr h="366713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Vice-présidents</a:t>
                      </a:r>
                    </a:p>
                  </a:txBody>
                  <a:tcPr marT="45826" marB="458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A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34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Général (2s) Henri PONCET</a:t>
                      </a:r>
                    </a:p>
                  </a:txBody>
                  <a:tcPr marT="45826" marB="458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A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Fin de mandat A.G. 2015</a:t>
                      </a:r>
                    </a:p>
                  </a:txBody>
                  <a:tcPr marT="45826" marB="458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AC0"/>
                    </a:solidFill>
                  </a:tcPr>
                </a:tc>
              </a:tr>
              <a:tr h="368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Général (2s) Jean-Paul VINCIGUERRA</a:t>
                      </a:r>
                    </a:p>
                  </a:txBody>
                  <a:tcPr marT="45826" marB="458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A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Fin de mandat A.G. 2017</a:t>
                      </a:r>
                    </a:p>
                  </a:txBody>
                  <a:tcPr marT="45826" marB="458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AC0"/>
                    </a:solidFill>
                  </a:tcPr>
                </a:tc>
              </a:tr>
              <a:tr h="334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Général (2s) Georges LEBEL</a:t>
                      </a:r>
                    </a:p>
                  </a:txBody>
                  <a:tcPr marT="45826" marB="458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A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Fin de mandat A.G. 2017</a:t>
                      </a:r>
                    </a:p>
                  </a:txBody>
                  <a:tcPr marT="45826" marB="458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AC0"/>
                    </a:solidFill>
                  </a:tcPr>
                </a:tc>
              </a:tr>
              <a:tr h="334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Major ®  Hervé PERRIN </a:t>
                      </a:r>
                    </a:p>
                  </a:txBody>
                  <a:tcPr marT="45826" marB="458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A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Fin de mandat A.G. 2017</a:t>
                      </a:r>
                    </a:p>
                  </a:txBody>
                  <a:tcPr marT="45826" marB="458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AC0"/>
                    </a:solidFill>
                  </a:tcPr>
                </a:tc>
              </a:tr>
              <a:tr h="366713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Secrétaires généraux</a:t>
                      </a:r>
                    </a:p>
                  </a:txBody>
                  <a:tcPr marT="45826" marB="458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A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34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Lcl ® Pierre-Henri RAKETAMANGA</a:t>
                      </a:r>
                    </a:p>
                  </a:txBody>
                  <a:tcPr marT="45826" marB="458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A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Fin de mandat A.G. 2017</a:t>
                      </a:r>
                    </a:p>
                  </a:txBody>
                  <a:tcPr marT="45826" marB="458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AC0"/>
                    </a:solidFill>
                  </a:tcPr>
                </a:tc>
              </a:tr>
              <a:tr h="334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Major ® Lionel LEVEL</a:t>
                      </a:r>
                    </a:p>
                  </a:txBody>
                  <a:tcPr marT="45826" marB="458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A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Fin de mandat A.G. 2017</a:t>
                      </a:r>
                    </a:p>
                  </a:txBody>
                  <a:tcPr marT="45826" marB="458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AC0"/>
                    </a:solidFill>
                  </a:tcPr>
                </a:tc>
              </a:tr>
              <a:tr h="366713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Trésoriers</a:t>
                      </a:r>
                    </a:p>
                  </a:txBody>
                  <a:tcPr marT="45826" marB="458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A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34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Capitaine ® Jean-Paul CABANNE</a:t>
                      </a:r>
                    </a:p>
                  </a:txBody>
                  <a:tcPr marT="45826" marB="458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A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Fin de mandat A.G. 2015</a:t>
                      </a:r>
                    </a:p>
                  </a:txBody>
                  <a:tcPr marT="45826" marB="458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AC0"/>
                    </a:solidFill>
                  </a:tcPr>
                </a:tc>
              </a:tr>
              <a:tr h="334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Lcl ® Dominique CAILLAUD</a:t>
                      </a:r>
                    </a:p>
                  </a:txBody>
                  <a:tcPr marT="45826" marB="458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A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Fin de mandat A.G. 2015</a:t>
                      </a:r>
                    </a:p>
                  </a:txBody>
                  <a:tcPr marT="45826" marB="458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A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ZoneTexte 2"/>
          <p:cNvSpPr txBox="1">
            <a:spLocks noChangeArrowheads="1"/>
          </p:cNvSpPr>
          <p:nvPr/>
        </p:nvSpPr>
        <p:spPr bwMode="auto">
          <a:xfrm>
            <a:off x="1763713" y="981075"/>
            <a:ext cx="53292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CONSEIL NATIONAL</a:t>
            </a:r>
          </a:p>
        </p:txBody>
      </p:sp>
      <p:pic>
        <p:nvPicPr>
          <p:cNvPr id="39938" name="Picture 2" descr="Logo FN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732463"/>
            <a:ext cx="10795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ZoneTexte 1"/>
          <p:cNvSpPr txBox="1">
            <a:spLocks noChangeArrowheads="1"/>
          </p:cNvSpPr>
          <p:nvPr/>
        </p:nvSpPr>
        <p:spPr bwMode="auto">
          <a:xfrm>
            <a:off x="1403350" y="1844675"/>
            <a:ext cx="6337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Candidatures</a:t>
            </a:r>
          </a:p>
        </p:txBody>
      </p:sp>
      <p:sp>
        <p:nvSpPr>
          <p:cNvPr id="39940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6197202B-6737-448B-B07F-61F577DA4F0D}" type="slidenum">
              <a:rPr lang="fr-FR" altLang="fr-FR" sz="1200">
                <a:solidFill>
                  <a:srgbClr val="045C75"/>
                </a:solidFill>
              </a:rPr>
              <a:pPr/>
              <a:t>28</a:t>
            </a:fld>
            <a:endParaRPr lang="fr-FR" altLang="fr-FR" sz="1200">
              <a:solidFill>
                <a:srgbClr val="045C75"/>
              </a:solidFill>
            </a:endParaRPr>
          </a:p>
        </p:txBody>
      </p:sp>
      <p:pic>
        <p:nvPicPr>
          <p:cNvPr id="39941" name="Picture 7" descr="http://i12.servimg.com/u/f12/14/62/33/34/090504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581525"/>
            <a:ext cx="2347912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81549" y="2967206"/>
            <a:ext cx="4380902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Général (2s) Henri PONCET</a:t>
            </a:r>
          </a:p>
          <a:p>
            <a:pPr algn="ctr" eaLnBrk="1" hangingPunct="1"/>
            <a:r>
              <a:rPr lang="fr-FR" altLang="fr-FR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Capitaine (Res) Jean-Paul CABANNE</a:t>
            </a:r>
          </a:p>
          <a:p>
            <a:pPr algn="ctr" eaLnBrk="1" hangingPunct="1"/>
            <a:r>
              <a:rPr lang="fr-FR" altLang="fr-FR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Lcl (Res) Dominique CAILLAUD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ZoneTexte 2"/>
          <p:cNvSpPr txBox="1">
            <a:spLocks noChangeArrowheads="1"/>
          </p:cNvSpPr>
          <p:nvPr/>
        </p:nvSpPr>
        <p:spPr bwMode="auto">
          <a:xfrm>
            <a:off x="1763713" y="981075"/>
            <a:ext cx="53292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CONSEIL NATIONAL</a:t>
            </a:r>
          </a:p>
        </p:txBody>
      </p:sp>
      <p:pic>
        <p:nvPicPr>
          <p:cNvPr id="40962" name="Picture 2" descr="Logo FN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732463"/>
            <a:ext cx="10795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ZoneTexte 1"/>
          <p:cNvSpPr txBox="1">
            <a:spLocks noChangeArrowheads="1"/>
          </p:cNvSpPr>
          <p:nvPr/>
        </p:nvSpPr>
        <p:spPr bwMode="auto">
          <a:xfrm>
            <a:off x="1403350" y="1844675"/>
            <a:ext cx="6337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Elections</a:t>
            </a:r>
          </a:p>
        </p:txBody>
      </p:sp>
      <p:sp>
        <p:nvSpPr>
          <p:cNvPr id="40964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F2259928-406A-4CEB-9192-B20D6F8537E7}" type="slidenum">
              <a:rPr lang="fr-FR" altLang="fr-FR" sz="1200">
                <a:solidFill>
                  <a:srgbClr val="045C75"/>
                </a:solidFill>
              </a:rPr>
              <a:pPr/>
              <a:t>29</a:t>
            </a:fld>
            <a:endParaRPr lang="fr-FR" altLang="fr-FR" sz="1200">
              <a:solidFill>
                <a:srgbClr val="045C75"/>
              </a:solidFill>
            </a:endParaRPr>
          </a:p>
        </p:txBody>
      </p:sp>
      <p:pic>
        <p:nvPicPr>
          <p:cNvPr id="40965" name="Picture 2" descr="Ur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852738"/>
            <a:ext cx="2520950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506788"/>
            <a:ext cx="4321175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 descr="Logo FN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732463"/>
            <a:ext cx="10842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ZoneTexte 5"/>
          <p:cNvSpPr txBox="1">
            <a:spLocks noChangeArrowheads="1"/>
          </p:cNvSpPr>
          <p:nvPr/>
        </p:nvSpPr>
        <p:spPr bwMode="auto">
          <a:xfrm>
            <a:off x="395288" y="1268413"/>
            <a:ext cx="83534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Ouverture de l’Assemblée Générale</a:t>
            </a:r>
            <a:r>
              <a:rPr lang="fr-FR" altLang="fr-FR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fr-FR" altLang="fr-FR" b="1">
                <a:latin typeface="Times New Roman" panose="02020603050405020304" pitchFamily="18" charset="0"/>
                <a:cs typeface="Times New Roman" panose="02020603050405020304" pitchFamily="18" charset="0"/>
              </a:rPr>
              <a:t>par le 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fr-FR" altLang="fr-FR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Général </a:t>
            </a:r>
            <a:r>
              <a:rPr lang="fr-FR" altLang="fr-FR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(2s)  </a:t>
            </a:r>
            <a:r>
              <a:rPr lang="fr-FR" altLang="fr-FR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Jacques LECHEVALLIER</a:t>
            </a:r>
          </a:p>
          <a:p>
            <a:pPr algn="ctr" eaLnBrk="1" hangingPunct="1"/>
            <a:endParaRPr lang="fr-FR" altLang="fr-FR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8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622E30BF-1262-49CA-9209-A187B56D089F}" type="slidenum">
              <a:rPr lang="fr-FR" altLang="fr-FR" sz="1200">
                <a:solidFill>
                  <a:srgbClr val="045C75"/>
                </a:solidFill>
              </a:rPr>
              <a:pPr/>
              <a:t>3</a:t>
            </a:fld>
            <a:endParaRPr lang="fr-FR" altLang="fr-FR" sz="120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ZoneTexte 2"/>
          <p:cNvSpPr txBox="1">
            <a:spLocks noChangeArrowheads="1"/>
          </p:cNvSpPr>
          <p:nvPr/>
        </p:nvSpPr>
        <p:spPr bwMode="auto">
          <a:xfrm>
            <a:off x="1692275" y="765175"/>
            <a:ext cx="5903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CONSEIL NATIONAL 2015</a:t>
            </a:r>
          </a:p>
        </p:txBody>
      </p:sp>
      <p:sp>
        <p:nvSpPr>
          <p:cNvPr id="41986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B557CEB-668E-4C07-85BB-91DDEC158D98}" type="slidenum">
              <a:rPr lang="fr-FR" altLang="fr-FR" sz="1200">
                <a:solidFill>
                  <a:srgbClr val="045C75"/>
                </a:solidFill>
              </a:rPr>
              <a:pPr/>
              <a:t>30</a:t>
            </a:fld>
            <a:endParaRPr lang="fr-FR" altLang="fr-FR" sz="1200">
              <a:solidFill>
                <a:srgbClr val="045C75"/>
              </a:solidFill>
            </a:endParaRPr>
          </a:p>
        </p:txBody>
      </p:sp>
      <p:pic>
        <p:nvPicPr>
          <p:cNvPr id="41987" name="Picture 2" descr="Logo FN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81750"/>
            <a:ext cx="6302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684213" y="1649413"/>
          <a:ext cx="8137525" cy="4519612"/>
        </p:xfrm>
        <a:graphic>
          <a:graphicData uri="http://schemas.openxmlformats.org/drawingml/2006/table">
            <a:tbl>
              <a:tblPr/>
              <a:tblGrid>
                <a:gridCol w="4094162"/>
                <a:gridCol w="4043363"/>
              </a:tblGrid>
              <a:tr h="366713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Président</a:t>
                      </a:r>
                    </a:p>
                  </a:txBody>
                  <a:tcPr marT="45826" marB="458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A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34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Général (2s) Jacques LECHEVALLIER</a:t>
                      </a:r>
                    </a:p>
                  </a:txBody>
                  <a:tcPr marT="45826" marB="458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A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Fin de mandat A.G. 2017</a:t>
                      </a:r>
                    </a:p>
                  </a:txBody>
                  <a:tcPr marT="45826" marB="458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AC0"/>
                    </a:solidFill>
                  </a:tcPr>
                </a:tc>
              </a:tr>
              <a:tr h="366713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Vice-présidents</a:t>
                      </a:r>
                    </a:p>
                  </a:txBody>
                  <a:tcPr marT="45826" marB="458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A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34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Général (2s) Henri PONCET</a:t>
                      </a:r>
                    </a:p>
                  </a:txBody>
                  <a:tcPr marT="45826" marB="458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A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Fin de mandat A.G. 2015</a:t>
                      </a:r>
                    </a:p>
                  </a:txBody>
                  <a:tcPr marT="45826" marB="458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AC0"/>
                    </a:solidFill>
                  </a:tcPr>
                </a:tc>
              </a:tr>
              <a:tr h="368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Général (2s) Jean-Paul VINCIGUERRA</a:t>
                      </a:r>
                    </a:p>
                  </a:txBody>
                  <a:tcPr marT="45826" marB="458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A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Fin de mandat A.G. 2017</a:t>
                      </a:r>
                    </a:p>
                  </a:txBody>
                  <a:tcPr marT="45826" marB="458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AC0"/>
                    </a:solidFill>
                  </a:tcPr>
                </a:tc>
              </a:tr>
              <a:tr h="334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Général (2s) Georges LEBEL</a:t>
                      </a:r>
                    </a:p>
                  </a:txBody>
                  <a:tcPr marT="45826" marB="458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A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Fin de mandat A.G. 2017</a:t>
                      </a:r>
                    </a:p>
                  </a:txBody>
                  <a:tcPr marT="45826" marB="458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AC0"/>
                    </a:solidFill>
                  </a:tcPr>
                </a:tc>
              </a:tr>
              <a:tr h="334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Major ®  Hervé PERRIN </a:t>
                      </a:r>
                    </a:p>
                  </a:txBody>
                  <a:tcPr marT="45826" marB="458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A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Fin de mandat A.G. 2017</a:t>
                      </a:r>
                    </a:p>
                  </a:txBody>
                  <a:tcPr marT="45826" marB="458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AC0"/>
                    </a:solidFill>
                  </a:tcPr>
                </a:tc>
              </a:tr>
              <a:tr h="366713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Secrétaires généraux</a:t>
                      </a:r>
                    </a:p>
                  </a:txBody>
                  <a:tcPr marT="45826" marB="458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A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34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Lcl ® Pierre-Henri RAKETAMANGA</a:t>
                      </a:r>
                    </a:p>
                  </a:txBody>
                  <a:tcPr marT="45826" marB="458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A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Fin de mandat A.G. 2017</a:t>
                      </a:r>
                    </a:p>
                  </a:txBody>
                  <a:tcPr marT="45826" marB="458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AC0"/>
                    </a:solidFill>
                  </a:tcPr>
                </a:tc>
              </a:tr>
              <a:tr h="334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Major ® Lionel LEVEL</a:t>
                      </a:r>
                    </a:p>
                  </a:txBody>
                  <a:tcPr marT="45826" marB="458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A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Fin de mandat A.G. 2017</a:t>
                      </a:r>
                    </a:p>
                  </a:txBody>
                  <a:tcPr marT="45826" marB="458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AC0"/>
                    </a:solidFill>
                  </a:tcPr>
                </a:tc>
              </a:tr>
              <a:tr h="366713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Trésoriers</a:t>
                      </a:r>
                    </a:p>
                  </a:txBody>
                  <a:tcPr marT="45826" marB="458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A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34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Capitaine ® Jean-Paul CABANNE</a:t>
                      </a:r>
                    </a:p>
                  </a:txBody>
                  <a:tcPr marT="45826" marB="458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A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Fin de mandat A.G. 2015</a:t>
                      </a:r>
                    </a:p>
                  </a:txBody>
                  <a:tcPr marT="45826" marB="458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AC0"/>
                    </a:solidFill>
                  </a:tcPr>
                </a:tc>
              </a:tr>
              <a:tr h="334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Lcl ® Dominique CAILLAUD</a:t>
                      </a:r>
                    </a:p>
                  </a:txBody>
                  <a:tcPr marT="45826" marB="458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A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Fin de mandat A.G. 2015</a:t>
                      </a:r>
                    </a:p>
                  </a:txBody>
                  <a:tcPr marT="45826" marB="458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A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r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92125"/>
          </a:xfrm>
        </p:spPr>
        <p:txBody>
          <a:bodyPr/>
          <a:lstStyle/>
          <a:p>
            <a:pPr algn="ctr"/>
            <a:r>
              <a:rPr lang="fr-FR" altLang="fr-FR" sz="4000" b="1" smtClean="0"/>
              <a:t> </a:t>
            </a:r>
          </a:p>
        </p:txBody>
      </p:sp>
      <p:sp>
        <p:nvSpPr>
          <p:cNvPr id="44034" name="Espace réservé du contenu 2"/>
          <p:cNvSpPr>
            <a:spLocks noGrp="1"/>
          </p:cNvSpPr>
          <p:nvPr>
            <p:ph idx="1"/>
          </p:nvPr>
        </p:nvSpPr>
        <p:spPr>
          <a:xfrm>
            <a:off x="323850" y="1173163"/>
            <a:ext cx="8640763" cy="4271962"/>
          </a:xfrm>
        </p:spPr>
        <p:txBody>
          <a:bodyPr/>
          <a:lstStyle/>
          <a:p>
            <a:pPr marL="0" indent="0" algn="ctr">
              <a:buFont typeface="Wingdings 2" panose="05020102010507070707" pitchFamily="18" charset="2"/>
              <a:buNone/>
            </a:pPr>
            <a:r>
              <a:rPr lang="fr-FR" altLang="fr-FR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FNAP </a:t>
            </a:r>
            <a:endParaRPr lang="fr-FR" altLang="fr-FR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Char char="•"/>
            </a:pPr>
            <a:endParaRPr lang="fr-FR" altLang="fr-FR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2" panose="05020102010507070707" pitchFamily="18" charset="2"/>
              <a:buNone/>
            </a:pPr>
            <a:r>
              <a:rPr lang="fr-FR" altLang="fr-FR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OBJECTIFS 2015-2016</a:t>
            </a:r>
            <a:endParaRPr lang="fr-FR" altLang="fr-FR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2" panose="05020102010507070707" pitchFamily="18" charset="2"/>
              <a:buNone/>
            </a:pPr>
            <a:endParaRPr lang="fr-FR" altLang="fr-FR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1325" lvl="1">
              <a:buFont typeface="Arial" panose="020B0604020202020204" pitchFamily="34" charset="0"/>
              <a:buChar char="•"/>
            </a:pPr>
            <a:r>
              <a:rPr lang="fr-FR" alt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Rayonnement et communication</a:t>
            </a:r>
          </a:p>
          <a:p>
            <a:pPr marL="441325" lvl="1">
              <a:buFont typeface="Arial" panose="020B0604020202020204" pitchFamily="34" charset="0"/>
              <a:buChar char="•"/>
            </a:pPr>
            <a:r>
              <a:rPr lang="fr-FR" alt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Echanges d’information et coordination des actions : site Internet</a:t>
            </a:r>
          </a:p>
          <a:p>
            <a:pPr marL="441325" lvl="1">
              <a:buFont typeface="Arial" panose="020B0604020202020204" pitchFamily="34" charset="0"/>
              <a:buChar char="•"/>
            </a:pPr>
            <a:r>
              <a:rPr lang="fr-FR" alt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Modifications statuts: un poste de VP réservée à chaque armée ?</a:t>
            </a:r>
          </a:p>
          <a:p>
            <a:pPr marL="441325" lvl="1">
              <a:buFont typeface="Arial" panose="020B0604020202020204" pitchFamily="34" charset="0"/>
              <a:buChar char="•"/>
            </a:pPr>
            <a:r>
              <a:rPr lang="fr-FR" alt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Ouverture : ANAP – Gendarmerie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fr-FR" altLang="fr-FR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A1DB625-5A41-459E-96CB-49B2C0C4AB8B}" type="slidenum">
              <a:rPr lang="fr-FR" altLang="fr-FR" sz="1200">
                <a:solidFill>
                  <a:srgbClr val="045C75"/>
                </a:solidFill>
              </a:rPr>
              <a:pPr/>
              <a:t>31</a:t>
            </a:fld>
            <a:endParaRPr lang="fr-FR" altLang="fr-FR" sz="1200">
              <a:solidFill>
                <a:srgbClr val="045C75"/>
              </a:solidFill>
            </a:endParaRPr>
          </a:p>
        </p:txBody>
      </p:sp>
      <p:pic>
        <p:nvPicPr>
          <p:cNvPr id="44036" name="Picture 2" descr="Logo FN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732463"/>
            <a:ext cx="11588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ZoneTexte 2"/>
          <p:cNvSpPr txBox="1">
            <a:spLocks noChangeArrowheads="1"/>
          </p:cNvSpPr>
          <p:nvPr/>
        </p:nvSpPr>
        <p:spPr bwMode="auto">
          <a:xfrm>
            <a:off x="750888" y="539750"/>
            <a:ext cx="78692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fr-FR" altLang="fr-FR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fr-FR" altLang="fr-FR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DIALOGUE ET RECOMMANDATIONS</a:t>
            </a:r>
          </a:p>
        </p:txBody>
      </p:sp>
      <p:pic>
        <p:nvPicPr>
          <p:cNvPr id="45058" name="Picture 2" descr="Logo FN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661025"/>
            <a:ext cx="12954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DC5AB959-B002-46A9-B13D-0D65BA9B78A6}" type="slidenum">
              <a:rPr lang="fr-FR" altLang="fr-FR" sz="1200">
                <a:solidFill>
                  <a:srgbClr val="045C75"/>
                </a:solidFill>
              </a:rPr>
              <a:pPr/>
              <a:t>32</a:t>
            </a:fld>
            <a:endParaRPr lang="fr-FR" altLang="fr-FR" sz="1200">
              <a:solidFill>
                <a:srgbClr val="045C75"/>
              </a:solidFill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390525" y="2276475"/>
            <a:ext cx="8229600" cy="3673475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fr-FR" sz="2400" dirty="0"/>
          </a:p>
        </p:txBody>
      </p:sp>
      <p:sp>
        <p:nvSpPr>
          <p:cNvPr id="44038" name="Rectangle 1"/>
          <p:cNvSpPr>
            <a:spLocks noChangeArrowheads="1"/>
          </p:cNvSpPr>
          <p:nvPr/>
        </p:nvSpPr>
        <p:spPr bwMode="auto">
          <a:xfrm>
            <a:off x="1589088" y="2254250"/>
            <a:ext cx="583247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fr-FR" alt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r-FR" altLang="fr-FR">
                <a:latin typeface="Times New Roman" panose="02020603050405020304" pitchFamily="18" charset="0"/>
                <a:cs typeface="Times New Roman" panose="02020603050405020304" pitchFamily="18" charset="0"/>
              </a:rPr>
              <a:t>Chapelle de la base de Toulon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altLang="fr-FR">
                <a:latin typeface="Times New Roman" panose="02020603050405020304" pitchFamily="18" charset="0"/>
                <a:cs typeface="Times New Roman" panose="02020603050405020304" pitchFamily="18" charset="0"/>
              </a:rPr>
              <a:t>Mosquée au 1</a:t>
            </a:r>
            <a:r>
              <a:rPr lang="fr-FR" altLang="fr-FR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fr-FR" altLang="fr-FR">
                <a:latin typeface="Times New Roman" panose="02020603050405020304" pitchFamily="18" charset="0"/>
                <a:cs typeface="Times New Roman" panose="02020603050405020304" pitchFamily="18" charset="0"/>
              </a:rPr>
              <a:t> étage de la Tour Eiffel </a:t>
            </a:r>
            <a:endParaRPr lang="fr-FR" altLang="fr-FR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r-FR" altLang="fr-FR">
                <a:latin typeface="Times New Roman" panose="02020603050405020304" pitchFamily="18" charset="0"/>
                <a:cs typeface="Times New Roman" panose="02020603050405020304" pitchFamily="18" charset="0"/>
              </a:rPr>
              <a:t>Réflexion et modération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altLang="fr-FR">
                <a:latin typeface="Times New Roman" panose="02020603050405020304" pitchFamily="18" charset="0"/>
                <a:cs typeface="Times New Roman" panose="02020603050405020304" pitchFamily="18" charset="0"/>
              </a:rPr>
              <a:t>Rumeurs, Hoaxes, Canulars…</a:t>
            </a:r>
          </a:p>
          <a:p>
            <a:pPr lvl="1"/>
            <a:r>
              <a:rPr lang="fr-FR" altLang="fr-FR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fr-FR" altLang="fr-FR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http://www.hoaxbuster.com/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r-FR" alt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619500"/>
            <a:ext cx="3744912" cy="27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ZoneTexte 2"/>
          <p:cNvSpPr txBox="1">
            <a:spLocks noChangeArrowheads="1"/>
          </p:cNvSpPr>
          <p:nvPr/>
        </p:nvSpPr>
        <p:spPr bwMode="auto">
          <a:xfrm>
            <a:off x="611188" y="1773238"/>
            <a:ext cx="78692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QUESTIONS DIVERSES</a:t>
            </a:r>
          </a:p>
        </p:txBody>
      </p:sp>
      <p:pic>
        <p:nvPicPr>
          <p:cNvPr id="46083" name="Picture 2" descr="Logo FN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661025"/>
            <a:ext cx="12954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5FB28DA7-B2CE-4E0E-B7EC-8D1199ADD3D7}" type="slidenum">
              <a:rPr lang="fr-FR" altLang="fr-FR" sz="1200">
                <a:solidFill>
                  <a:srgbClr val="045C75"/>
                </a:solidFill>
              </a:rPr>
              <a:pPr/>
              <a:t>33</a:t>
            </a:fld>
            <a:endParaRPr lang="fr-FR" altLang="fr-FR" sz="120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508500"/>
            <a:ext cx="2689225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6" name="Picture 2" descr="Logo FN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3994150"/>
            <a:ext cx="3600450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3D557FB-EA3E-4680-82E2-8DF9C151E13B}" type="slidenum">
              <a:rPr lang="fr-FR" altLang="fr-FR" sz="1200">
                <a:solidFill>
                  <a:srgbClr val="045C75"/>
                </a:solidFill>
              </a:rPr>
              <a:pPr/>
              <a:t>34</a:t>
            </a:fld>
            <a:endParaRPr lang="fr-FR" altLang="fr-FR" sz="1200">
              <a:solidFill>
                <a:srgbClr val="045C75"/>
              </a:solidFill>
            </a:endParaRP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395288" y="1268413"/>
            <a:ext cx="83534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Clôture de la partie statutaire</a:t>
            </a:r>
          </a:p>
          <a:p>
            <a:pPr algn="ctr" eaLnBrk="1" hangingPunct="1"/>
            <a:r>
              <a:rPr lang="fr-FR" altLang="fr-FR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de l’Assemblée Générale</a:t>
            </a:r>
            <a:r>
              <a:rPr lang="fr-FR" altLang="fr-FR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fr-FR" altLang="fr-FR" b="1">
                <a:latin typeface="Times New Roman" panose="02020603050405020304" pitchFamily="18" charset="0"/>
                <a:cs typeface="Times New Roman" panose="02020603050405020304" pitchFamily="18" charset="0"/>
              </a:rPr>
              <a:t>par le </a:t>
            </a:r>
          </a:p>
          <a:p>
            <a:pPr algn="ctr" eaLnBrk="1" hangingPunct="1"/>
            <a:r>
              <a:rPr lang="fr-FR" altLang="fr-FR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Général </a:t>
            </a:r>
            <a:r>
              <a:rPr lang="fr-FR" altLang="fr-FR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(2s)  </a:t>
            </a:r>
            <a:r>
              <a:rPr lang="fr-FR" altLang="fr-FR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Jacques LECHEVALLIER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0"/>
            <a:ext cx="9864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0" name="Picture 2" descr="Logo FN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1057275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ZoneTexte 1"/>
          <p:cNvSpPr txBox="1">
            <a:spLocks noChangeArrowheads="1"/>
          </p:cNvSpPr>
          <p:nvPr/>
        </p:nvSpPr>
        <p:spPr bwMode="auto">
          <a:xfrm>
            <a:off x="3348038" y="5516563"/>
            <a:ext cx="5795962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7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PAUSE…</a:t>
            </a:r>
          </a:p>
        </p:txBody>
      </p:sp>
      <p:sp>
        <p:nvSpPr>
          <p:cNvPr id="48132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E9976C9-E897-4A9E-AB8E-A5C1B4875172}" type="slidenum">
              <a:rPr lang="fr-FR" altLang="fr-FR" sz="1200">
                <a:solidFill>
                  <a:srgbClr val="045C75"/>
                </a:solidFill>
              </a:rPr>
              <a:pPr/>
              <a:t>35</a:t>
            </a:fld>
            <a:endParaRPr lang="fr-FR" altLang="fr-FR" sz="120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5048250"/>
            <a:ext cx="2233613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4" name="Picture 2" descr="Logo FN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516563"/>
            <a:ext cx="15113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ZoneTexte 1"/>
          <p:cNvSpPr txBox="1">
            <a:spLocks noChangeArrowheads="1"/>
          </p:cNvSpPr>
          <p:nvPr/>
        </p:nvSpPr>
        <p:spPr bwMode="auto">
          <a:xfrm>
            <a:off x="179388" y="2205038"/>
            <a:ext cx="8856662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</a:pPr>
            <a:r>
              <a:rPr lang="fr-FR" altLang="fr-FR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Le Musée des parachutistes</a:t>
            </a:r>
            <a:r>
              <a:rPr lang="fr-FR" altLang="fr-FR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>
                <a:latin typeface="Times New Roman" panose="02020603050405020304" pitchFamily="18" charset="0"/>
                <a:cs typeface="Times New Roman" panose="02020603050405020304" pitchFamily="18" charset="0"/>
              </a:rPr>
              <a:t>(LCL ADNET, Conservateur)</a:t>
            </a:r>
            <a:endParaRPr lang="fr-FR" altLang="fr-FR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fr-FR" altLang="fr-FR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La reconversion </a:t>
            </a:r>
            <a:r>
              <a:rPr lang="fr-FR" altLang="fr-FR" i="1">
                <a:latin typeface="Times New Roman" panose="02020603050405020304" pitchFamily="18" charset="0"/>
                <a:cs typeface="Times New Roman" panose="02020603050405020304" pitchFamily="18" charset="0"/>
              </a:rPr>
              <a:t>(Gal R. PETER)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fr-FR" altLang="fr-FR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Le suivi des blessés </a:t>
            </a:r>
            <a:r>
              <a:rPr lang="fr-FR" altLang="fr-FR" i="1">
                <a:latin typeface="Times New Roman" panose="02020603050405020304" pitchFamily="18" charset="0"/>
                <a:cs typeface="Times New Roman" panose="02020603050405020304" pitchFamily="18" charset="0"/>
              </a:rPr>
              <a:t>(Gal G. LEBEL)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fr-FR" altLang="fr-FR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fr-FR" altLang="fr-FR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Discussions libres</a:t>
            </a:r>
          </a:p>
          <a:p>
            <a:pPr eaLnBrk="1" hangingPunct="1"/>
            <a:endParaRPr lang="fr-FR" altLang="fr-FR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fr-FR" altLang="fr-FR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Conclusion (Président)</a:t>
            </a:r>
          </a:p>
        </p:txBody>
      </p:sp>
      <p:sp>
        <p:nvSpPr>
          <p:cNvPr id="49156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DB3A144-808D-4EF0-B9AE-04156AC3D458}" type="slidenum">
              <a:rPr lang="fr-FR" altLang="fr-FR" sz="1200">
                <a:solidFill>
                  <a:srgbClr val="045C75"/>
                </a:solidFill>
              </a:rPr>
              <a:pPr/>
              <a:t>36</a:t>
            </a:fld>
            <a:endParaRPr lang="fr-FR" altLang="fr-FR" sz="1200">
              <a:solidFill>
                <a:srgbClr val="045C75"/>
              </a:solidFill>
            </a:endParaRPr>
          </a:p>
        </p:txBody>
      </p:sp>
      <p:sp>
        <p:nvSpPr>
          <p:cNvPr id="7" name="ZoneTexte 2"/>
          <p:cNvSpPr txBox="1">
            <a:spLocks noChangeArrowheads="1"/>
          </p:cNvSpPr>
          <p:nvPr/>
        </p:nvSpPr>
        <p:spPr bwMode="auto">
          <a:xfrm>
            <a:off x="638175" y="981075"/>
            <a:ext cx="78692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Présentations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Logo FN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5516563"/>
            <a:ext cx="15113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ZoneTexte 1"/>
          <p:cNvSpPr txBox="1">
            <a:spLocks noChangeArrowheads="1"/>
          </p:cNvSpPr>
          <p:nvPr/>
        </p:nvSpPr>
        <p:spPr bwMode="auto">
          <a:xfrm>
            <a:off x="395288" y="2959100"/>
            <a:ext cx="8353425" cy="1354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fr-FR" altLang="fr-FR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musée des parachutistes</a:t>
            </a:r>
            <a:r>
              <a:rPr lang="fr-FR" altLang="fr-FR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fr-FR" altLang="fr-FR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LCL ADNET, Conservateur </a:t>
            </a:r>
          </a:p>
        </p:txBody>
      </p:sp>
      <p:sp>
        <p:nvSpPr>
          <p:cNvPr id="50179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07B042EE-D012-4579-AD88-0B99D1821085}" type="slidenum">
              <a:rPr lang="fr-FR" altLang="fr-FR" sz="1200">
                <a:solidFill>
                  <a:srgbClr val="045C75"/>
                </a:solidFill>
              </a:rPr>
              <a:pPr/>
              <a:t>37</a:t>
            </a:fld>
            <a:endParaRPr lang="fr-FR" altLang="fr-FR" sz="1200">
              <a:solidFill>
                <a:srgbClr val="045C75"/>
              </a:solidFill>
            </a:endParaRPr>
          </a:p>
        </p:txBody>
      </p:sp>
      <p:sp>
        <p:nvSpPr>
          <p:cNvPr id="6" name="ZoneTexte 2"/>
          <p:cNvSpPr txBox="1">
            <a:spLocks noChangeArrowheads="1"/>
          </p:cNvSpPr>
          <p:nvPr/>
        </p:nvSpPr>
        <p:spPr bwMode="auto">
          <a:xfrm>
            <a:off x="638175" y="1052513"/>
            <a:ext cx="78692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Présentations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Logo FN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5516563"/>
            <a:ext cx="15113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" name="ZoneTexte 1"/>
          <p:cNvSpPr txBox="1">
            <a:spLocks noChangeArrowheads="1"/>
          </p:cNvSpPr>
          <p:nvPr/>
        </p:nvSpPr>
        <p:spPr bwMode="auto">
          <a:xfrm>
            <a:off x="935038" y="2959100"/>
            <a:ext cx="7273925" cy="12620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La reconversion</a:t>
            </a:r>
          </a:p>
          <a:p>
            <a:pPr algn="ctr" eaLnBrk="1" hangingPunct="1"/>
            <a:r>
              <a:rPr lang="fr-FR" altLang="fr-FR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Gal R. PETER</a:t>
            </a:r>
          </a:p>
        </p:txBody>
      </p:sp>
      <p:sp>
        <p:nvSpPr>
          <p:cNvPr id="51203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D63BB43-3D71-4BD6-9C41-880DA336A861}" type="slidenum">
              <a:rPr lang="fr-FR" altLang="fr-FR" sz="1200">
                <a:solidFill>
                  <a:srgbClr val="045C75"/>
                </a:solidFill>
              </a:rPr>
              <a:pPr/>
              <a:t>38</a:t>
            </a:fld>
            <a:endParaRPr lang="fr-FR" altLang="fr-FR" sz="1200">
              <a:solidFill>
                <a:srgbClr val="045C75"/>
              </a:solidFill>
            </a:endParaRPr>
          </a:p>
        </p:txBody>
      </p:sp>
      <p:sp>
        <p:nvSpPr>
          <p:cNvPr id="6" name="ZoneTexte 2"/>
          <p:cNvSpPr txBox="1">
            <a:spLocks noChangeArrowheads="1"/>
          </p:cNvSpPr>
          <p:nvPr/>
        </p:nvSpPr>
        <p:spPr bwMode="auto">
          <a:xfrm>
            <a:off x="638175" y="1052513"/>
            <a:ext cx="78692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Présentations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Logo FN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5516563"/>
            <a:ext cx="15113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6" name="ZoneTexte 1"/>
          <p:cNvSpPr txBox="1">
            <a:spLocks noChangeArrowheads="1"/>
          </p:cNvSpPr>
          <p:nvPr/>
        </p:nvSpPr>
        <p:spPr bwMode="auto">
          <a:xfrm>
            <a:off x="935038" y="2959100"/>
            <a:ext cx="7273925" cy="12620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Le suivi des blessés </a:t>
            </a:r>
          </a:p>
          <a:p>
            <a:pPr algn="ctr" eaLnBrk="1" hangingPunct="1"/>
            <a:r>
              <a:rPr lang="fr-FR" altLang="fr-FR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Gal G. LEBEL</a:t>
            </a:r>
          </a:p>
        </p:txBody>
      </p:sp>
      <p:sp>
        <p:nvSpPr>
          <p:cNvPr id="52227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DFC8CD2F-5033-418F-807C-125EFFC49DDC}" type="slidenum">
              <a:rPr lang="fr-FR" altLang="fr-FR" sz="1200">
                <a:solidFill>
                  <a:srgbClr val="045C75"/>
                </a:solidFill>
              </a:rPr>
              <a:pPr/>
              <a:t>39</a:t>
            </a:fld>
            <a:endParaRPr lang="fr-FR" altLang="fr-FR" sz="1200">
              <a:solidFill>
                <a:srgbClr val="045C75"/>
              </a:solidFill>
            </a:endParaRPr>
          </a:p>
        </p:txBody>
      </p:sp>
      <p:sp>
        <p:nvSpPr>
          <p:cNvPr id="6" name="ZoneTexte 2"/>
          <p:cNvSpPr txBox="1">
            <a:spLocks noChangeArrowheads="1"/>
          </p:cNvSpPr>
          <p:nvPr/>
        </p:nvSpPr>
        <p:spPr bwMode="auto">
          <a:xfrm>
            <a:off x="638175" y="1052513"/>
            <a:ext cx="78692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Présentations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http://upload.wikimedia.org/wikipedia/commons/thumb/5/57/MontStMichel-StatueFremiet.jpg/79px-MontStMichel-StatueFremi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38" y="2643188"/>
            <a:ext cx="13271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6" descr="http://minisite.brithotel.fr/images/userfiles/images/Saint_Mich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63" y="4979988"/>
            <a:ext cx="21209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5F9FE7B-75C5-40CB-A327-81968C2BB399}" type="slidenum">
              <a:rPr lang="fr-FR" altLang="fr-FR" sz="1200">
                <a:solidFill>
                  <a:srgbClr val="045C75"/>
                </a:solidFill>
              </a:rPr>
              <a:pPr/>
              <a:t>4</a:t>
            </a:fld>
            <a:endParaRPr lang="fr-FR" altLang="fr-FR" sz="1200">
              <a:solidFill>
                <a:srgbClr val="045C75"/>
              </a:solidFill>
            </a:endParaRPr>
          </a:p>
        </p:txBody>
      </p:sp>
      <p:pic>
        <p:nvPicPr>
          <p:cNvPr id="17412" name="Picture 2" descr="Logo FN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949950"/>
            <a:ext cx="8937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ZoneTexte 2"/>
          <p:cNvSpPr txBox="1">
            <a:spLocks noChangeArrowheads="1"/>
          </p:cNvSpPr>
          <p:nvPr/>
        </p:nvSpPr>
        <p:spPr bwMode="auto">
          <a:xfrm>
            <a:off x="4737100" y="1022350"/>
            <a:ext cx="40687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4200" b="1">
                <a:latin typeface="Times New Roman" panose="02020603050405020304" pitchFamily="18" charset="0"/>
                <a:cs typeface="Times New Roman" panose="02020603050405020304" pitchFamily="18" charset="0"/>
              </a:rPr>
              <a:t>HOMMAGE A </a:t>
            </a:r>
          </a:p>
          <a:p>
            <a:pPr eaLnBrk="1" hangingPunct="1"/>
            <a:r>
              <a:rPr lang="fr-FR" altLang="fr-FR" sz="4200" b="1">
                <a:latin typeface="Times New Roman" panose="02020603050405020304" pitchFamily="18" charset="0"/>
                <a:cs typeface="Times New Roman" panose="02020603050405020304" pitchFamily="18" charset="0"/>
              </a:rPr>
              <a:t>NOS DISPARUS</a:t>
            </a:r>
          </a:p>
        </p:txBody>
      </p:sp>
      <p:pic>
        <p:nvPicPr>
          <p:cNvPr id="17414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125538"/>
            <a:ext cx="2919413" cy="545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Line 9"/>
          <p:cNvSpPr>
            <a:spLocks noChangeShapeType="1"/>
          </p:cNvSpPr>
          <p:nvPr/>
        </p:nvSpPr>
        <p:spPr bwMode="auto">
          <a:xfrm>
            <a:off x="0" y="4895850"/>
            <a:ext cx="9144000" cy="46038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3250" name="Text Box 10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b="1" i="1">
                <a:solidFill>
                  <a:srgbClr val="000000"/>
                </a:solidFill>
              </a:rPr>
              <a:t>Complémentarité  Institutions / Associations : un modèle français !</a:t>
            </a:r>
          </a:p>
        </p:txBody>
      </p:sp>
      <p:cxnSp>
        <p:nvCxnSpPr>
          <p:cNvPr id="60" name="Connecteur en arc 59"/>
          <p:cNvCxnSpPr/>
          <p:nvPr/>
        </p:nvCxnSpPr>
        <p:spPr>
          <a:xfrm rot="16200000" flipH="1">
            <a:off x="2133600" y="3132138"/>
            <a:ext cx="6092825" cy="1358900"/>
          </a:xfrm>
          <a:prstGeom prst="curvedConnector3">
            <a:avLst>
              <a:gd name="adj1" fmla="val 68727"/>
            </a:avLst>
          </a:prstGeom>
          <a:ln w="88900" cmpd="sng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ZoneTexte 64"/>
          <p:cNvSpPr txBox="1">
            <a:spLocks noChangeArrowheads="1"/>
          </p:cNvSpPr>
          <p:nvPr/>
        </p:nvSpPr>
        <p:spPr bwMode="auto">
          <a:xfrm>
            <a:off x="185738" y="1447800"/>
            <a:ext cx="3378200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800" b="1">
                <a:solidFill>
                  <a:srgbClr val="0070C0"/>
                </a:solidFill>
                <a:latin typeface="Arial" panose="020B0604020202020204" pitchFamily="34" charset="0"/>
              </a:rPr>
              <a:t>Reconnaissance de la Nation</a:t>
            </a:r>
          </a:p>
          <a:p>
            <a:pPr eaLnBrk="1" hangingPunct="1"/>
            <a:r>
              <a:rPr lang="fr-FR" altLang="fr-FR" sz="1800" b="1">
                <a:solidFill>
                  <a:srgbClr val="0070C0"/>
                </a:solidFill>
                <a:latin typeface="Arial" panose="020B0604020202020204" pitchFamily="34" charset="0"/>
              </a:rPr>
              <a:t>Force de la Loi</a:t>
            </a:r>
          </a:p>
          <a:p>
            <a:pPr eaLnBrk="1" hangingPunct="1">
              <a:lnSpc>
                <a:spcPct val="120000"/>
              </a:lnSpc>
            </a:pPr>
            <a:r>
              <a:rPr lang="fr-FR" altLang="fr-FR" sz="1800" b="1">
                <a:solidFill>
                  <a:srgbClr val="0070C0"/>
                </a:solidFill>
                <a:latin typeface="Arial" panose="020B0604020202020204" pitchFamily="34" charset="0"/>
              </a:rPr>
              <a:t>Egalité devant la loi</a:t>
            </a:r>
          </a:p>
          <a:p>
            <a:pPr eaLnBrk="1" hangingPunct="1"/>
            <a:r>
              <a:rPr lang="fr-FR" altLang="fr-FR" sz="1800" b="1">
                <a:solidFill>
                  <a:srgbClr val="0070C0"/>
                </a:solidFill>
                <a:latin typeface="Arial" panose="020B0604020202020204" pitchFamily="34" charset="0"/>
              </a:rPr>
              <a:t>Puissance des moyens</a:t>
            </a:r>
          </a:p>
        </p:txBody>
      </p:sp>
      <p:sp>
        <p:nvSpPr>
          <p:cNvPr id="66" name="ZoneTexte 65"/>
          <p:cNvSpPr txBox="1">
            <a:spLocks noChangeArrowheads="1"/>
          </p:cNvSpPr>
          <p:nvPr/>
        </p:nvSpPr>
        <p:spPr bwMode="auto">
          <a:xfrm>
            <a:off x="179388" y="2895600"/>
            <a:ext cx="418623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fr-FR" altLang="fr-FR" sz="1800" b="1">
                <a:solidFill>
                  <a:srgbClr val="0070C0"/>
                </a:solidFill>
                <a:latin typeface="Arial" panose="020B0604020202020204" pitchFamily="34" charset="0"/>
              </a:rPr>
              <a:t>Pensions militaires d’invalidité (PMI)</a:t>
            </a:r>
          </a:p>
          <a:p>
            <a:pPr eaLnBrk="1" hangingPunct="1">
              <a:lnSpc>
                <a:spcPct val="120000"/>
              </a:lnSpc>
            </a:pPr>
            <a:r>
              <a:rPr lang="fr-FR" altLang="fr-FR" sz="1800" b="1">
                <a:solidFill>
                  <a:srgbClr val="0070C0"/>
                </a:solidFill>
                <a:latin typeface="Arial" panose="020B0604020202020204" pitchFamily="34" charset="0"/>
              </a:rPr>
              <a:t>Statut du congé de maladie</a:t>
            </a:r>
          </a:p>
          <a:p>
            <a:pPr eaLnBrk="1" hangingPunct="1">
              <a:lnSpc>
                <a:spcPct val="120000"/>
              </a:lnSpc>
            </a:pPr>
            <a:r>
              <a:rPr lang="fr-FR" altLang="fr-FR" sz="1800" b="1">
                <a:solidFill>
                  <a:srgbClr val="0070C0"/>
                </a:solidFill>
                <a:latin typeface="Arial" panose="020B0604020202020204" pitchFamily="34" charset="0"/>
              </a:rPr>
              <a:t>Sécurtié Sociale (CNMSS)</a:t>
            </a:r>
          </a:p>
        </p:txBody>
      </p:sp>
      <p:sp>
        <p:nvSpPr>
          <p:cNvPr id="67" name="ZoneTexte 66"/>
          <p:cNvSpPr txBox="1">
            <a:spLocks noChangeArrowheads="1"/>
          </p:cNvSpPr>
          <p:nvPr/>
        </p:nvSpPr>
        <p:spPr bwMode="auto">
          <a:xfrm>
            <a:off x="0" y="4953000"/>
            <a:ext cx="5483225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fr-FR" altLang="fr-FR" sz="1800" b="1">
                <a:solidFill>
                  <a:srgbClr val="FF0000"/>
                </a:solidFill>
                <a:latin typeface="Arial" panose="020B0604020202020204" pitchFamily="34" charset="0"/>
              </a:rPr>
              <a:t>Egalité limitative</a:t>
            </a:r>
          </a:p>
          <a:p>
            <a:pPr eaLnBrk="1" hangingPunct="1">
              <a:lnSpc>
                <a:spcPct val="120000"/>
              </a:lnSpc>
            </a:pPr>
            <a:r>
              <a:rPr lang="fr-FR" altLang="fr-FR" sz="1800" b="1">
                <a:solidFill>
                  <a:srgbClr val="FF0000"/>
                </a:solidFill>
                <a:latin typeface="Arial" panose="020B0604020202020204" pitchFamily="34" charset="0"/>
              </a:rPr>
              <a:t>Procédures longues, complexes, déconcentrées</a:t>
            </a:r>
          </a:p>
          <a:p>
            <a:pPr eaLnBrk="1" hangingPunct="1">
              <a:lnSpc>
                <a:spcPct val="120000"/>
              </a:lnSpc>
            </a:pPr>
            <a:r>
              <a:rPr lang="fr-FR" altLang="fr-FR" sz="1800" b="1">
                <a:solidFill>
                  <a:srgbClr val="FF0000"/>
                </a:solidFill>
                <a:latin typeface="Arial" panose="020B0604020202020204" pitchFamily="34" charset="0"/>
              </a:rPr>
              <a:t>Décalage entre coûts et droits indemnitaires</a:t>
            </a:r>
          </a:p>
          <a:p>
            <a:pPr eaLnBrk="1" hangingPunct="1">
              <a:lnSpc>
                <a:spcPct val="120000"/>
              </a:lnSpc>
            </a:pPr>
            <a:endParaRPr lang="fr-FR" altLang="fr-FR" sz="1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8" name="ZoneTexte 67"/>
          <p:cNvSpPr txBox="1">
            <a:spLocks noChangeArrowheads="1"/>
          </p:cNvSpPr>
          <p:nvPr/>
        </p:nvSpPr>
        <p:spPr bwMode="auto">
          <a:xfrm>
            <a:off x="5334000" y="1447800"/>
            <a:ext cx="150495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800" b="1">
                <a:solidFill>
                  <a:srgbClr val="0070C0"/>
                </a:solidFill>
                <a:latin typeface="Arial" panose="020B0604020202020204" pitchFamily="34" charset="0"/>
              </a:rPr>
              <a:t>Souplesse</a:t>
            </a:r>
          </a:p>
          <a:p>
            <a:pPr eaLnBrk="1" hangingPunct="1"/>
            <a:endParaRPr lang="fr-FR" altLang="fr-FR" sz="1800" b="1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fr-FR" altLang="fr-FR" sz="1800" b="1">
                <a:solidFill>
                  <a:srgbClr val="0070C0"/>
                </a:solidFill>
                <a:latin typeface="Arial" panose="020B0604020202020204" pitchFamily="34" charset="0"/>
              </a:rPr>
              <a:t>Adaptabilité</a:t>
            </a:r>
          </a:p>
          <a:p>
            <a:pPr eaLnBrk="1" hangingPunct="1"/>
            <a:endParaRPr lang="fr-FR" altLang="fr-FR" sz="1800" b="1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fr-FR" altLang="fr-FR" sz="1800" b="1">
                <a:solidFill>
                  <a:srgbClr val="0070C0"/>
                </a:solidFill>
                <a:latin typeface="Arial" panose="020B0604020202020204" pitchFamily="34" charset="0"/>
              </a:rPr>
              <a:t>Réactivité </a:t>
            </a:r>
          </a:p>
          <a:p>
            <a:pPr eaLnBrk="1" hangingPunct="1"/>
            <a:endParaRPr lang="fr-FR" altLang="fr-FR" sz="1800" b="1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fr-FR" altLang="fr-FR" sz="1800" b="1">
                <a:solidFill>
                  <a:srgbClr val="0070C0"/>
                </a:solidFill>
                <a:latin typeface="Arial" panose="020B0604020202020204" pitchFamily="34" charset="0"/>
              </a:rPr>
              <a:t>Liberté</a:t>
            </a:r>
          </a:p>
          <a:p>
            <a:pPr eaLnBrk="1" hangingPunct="1"/>
            <a:endParaRPr lang="fr-FR" altLang="fr-FR" sz="1800" b="1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fr-FR" altLang="fr-FR" sz="1800" b="1">
                <a:solidFill>
                  <a:srgbClr val="0070C0"/>
                </a:solidFill>
                <a:latin typeface="Arial" panose="020B0604020202020204" pitchFamily="34" charset="0"/>
              </a:rPr>
              <a:t>Proximité</a:t>
            </a:r>
          </a:p>
          <a:p>
            <a:pPr eaLnBrk="1" hangingPunct="1"/>
            <a:endParaRPr lang="fr-FR" altLang="fr-FR" sz="1800">
              <a:latin typeface="Arial" panose="020B0604020202020204" pitchFamily="34" charset="0"/>
            </a:endParaRPr>
          </a:p>
        </p:txBody>
      </p:sp>
      <p:sp>
        <p:nvSpPr>
          <p:cNvPr id="69" name="ZoneTexte 68"/>
          <p:cNvSpPr txBox="1">
            <a:spLocks noChangeArrowheads="1"/>
          </p:cNvSpPr>
          <p:nvPr/>
        </p:nvSpPr>
        <p:spPr bwMode="auto">
          <a:xfrm>
            <a:off x="6019800" y="5029200"/>
            <a:ext cx="287813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800" b="1">
                <a:solidFill>
                  <a:srgbClr val="FF0000"/>
                </a:solidFill>
                <a:latin typeface="Arial" panose="020B0604020202020204" pitchFamily="34" charset="0"/>
              </a:rPr>
              <a:t>Coordination</a:t>
            </a:r>
          </a:p>
          <a:p>
            <a:pPr eaLnBrk="1" hangingPunct="1"/>
            <a:r>
              <a:rPr lang="fr-FR" altLang="fr-FR" sz="1800" b="1">
                <a:solidFill>
                  <a:srgbClr val="FF0000"/>
                </a:solidFill>
                <a:latin typeface="Arial" panose="020B0604020202020204" pitchFamily="34" charset="0"/>
              </a:rPr>
              <a:t>Information : convaincre</a:t>
            </a:r>
          </a:p>
          <a:p>
            <a:pPr eaLnBrk="1" hangingPunct="1"/>
            <a:r>
              <a:rPr lang="fr-FR" altLang="fr-FR" sz="1800" b="1">
                <a:solidFill>
                  <a:srgbClr val="FF0000"/>
                </a:solidFill>
                <a:latin typeface="Arial" panose="020B0604020202020204" pitchFamily="34" charset="0"/>
              </a:rPr>
              <a:t>Reconnaissance</a:t>
            </a:r>
          </a:p>
          <a:p>
            <a:pPr eaLnBrk="1" hangingPunct="1"/>
            <a:r>
              <a:rPr lang="fr-FR" altLang="fr-FR" sz="1800" b="1">
                <a:solidFill>
                  <a:srgbClr val="FF0000"/>
                </a:solidFill>
                <a:latin typeface="Arial" panose="020B0604020202020204" pitchFamily="34" charset="0"/>
              </a:rPr>
              <a:t>Ressources financières</a:t>
            </a:r>
          </a:p>
          <a:p>
            <a:pPr eaLnBrk="1" hangingPunct="1"/>
            <a:endParaRPr lang="fr-FR" altLang="fr-FR" sz="1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3257" name="ZoneTexte 70"/>
          <p:cNvSpPr txBox="1">
            <a:spLocks noChangeArrowheads="1"/>
          </p:cNvSpPr>
          <p:nvPr/>
        </p:nvSpPr>
        <p:spPr bwMode="auto">
          <a:xfrm>
            <a:off x="685800" y="838200"/>
            <a:ext cx="2395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3200" b="1">
                <a:solidFill>
                  <a:srgbClr val="002060"/>
                </a:solidFill>
                <a:latin typeface="Arial" panose="020B0604020202020204" pitchFamily="34" charset="0"/>
              </a:rPr>
              <a:t>Institutions</a:t>
            </a:r>
            <a:endParaRPr lang="fr-FR" altLang="fr-FR" sz="1800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53258" name="ZoneTexte 71"/>
          <p:cNvSpPr txBox="1">
            <a:spLocks noChangeArrowheads="1"/>
          </p:cNvSpPr>
          <p:nvPr/>
        </p:nvSpPr>
        <p:spPr bwMode="auto">
          <a:xfrm>
            <a:off x="5435600" y="838200"/>
            <a:ext cx="2740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3200" b="1">
                <a:solidFill>
                  <a:srgbClr val="002060"/>
                </a:solidFill>
                <a:latin typeface="Arial" panose="020B0604020202020204" pitchFamily="34" charset="0"/>
              </a:rPr>
              <a:t>Associations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8" grpId="0"/>
      <p:bldP spid="6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Line 9"/>
          <p:cNvSpPr>
            <a:spLocks noChangeShapeType="1"/>
          </p:cNvSpPr>
          <p:nvPr/>
        </p:nvSpPr>
        <p:spPr bwMode="auto">
          <a:xfrm flipV="1">
            <a:off x="1116013" y="3849688"/>
            <a:ext cx="1800225" cy="11112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4274" name="Text Box 11"/>
          <p:cNvSpPr txBox="1">
            <a:spLocks noChangeArrowheads="1"/>
          </p:cNvSpPr>
          <p:nvPr/>
        </p:nvSpPr>
        <p:spPr bwMode="auto">
          <a:xfrm>
            <a:off x="-107950" y="3573463"/>
            <a:ext cx="1358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b="1" i="1">
                <a:solidFill>
                  <a:srgbClr val="FF0000"/>
                </a:solidFill>
              </a:rPr>
              <a:t>Blessure</a:t>
            </a:r>
          </a:p>
        </p:txBody>
      </p:sp>
      <p:sp>
        <p:nvSpPr>
          <p:cNvPr id="15363" name="Line 12"/>
          <p:cNvSpPr>
            <a:spLocks noChangeShapeType="1"/>
          </p:cNvSpPr>
          <p:nvPr/>
        </p:nvSpPr>
        <p:spPr bwMode="auto">
          <a:xfrm flipV="1">
            <a:off x="2916238" y="3843338"/>
            <a:ext cx="3789362" cy="17462"/>
          </a:xfrm>
          <a:prstGeom prst="line">
            <a:avLst/>
          </a:prstGeom>
          <a:noFill/>
          <a:ln w="57150">
            <a:solidFill>
              <a:schemeClr val="accent6">
                <a:lumMod val="5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15364" name="Text Box 16"/>
          <p:cNvSpPr txBox="1">
            <a:spLocks noChangeArrowheads="1"/>
          </p:cNvSpPr>
          <p:nvPr/>
        </p:nvSpPr>
        <p:spPr bwMode="auto">
          <a:xfrm>
            <a:off x="1258888" y="3995738"/>
            <a:ext cx="1143000" cy="3079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1400" b="1" i="1" dirty="0" smtClean="0">
                <a:solidFill>
                  <a:srgbClr val="000000"/>
                </a:solidFill>
                <a:latin typeface="Arial" charset="0"/>
              </a:rPr>
              <a:t>&lt; 180 jours</a:t>
            </a:r>
          </a:p>
        </p:txBody>
      </p:sp>
      <p:sp>
        <p:nvSpPr>
          <p:cNvPr id="54277" name="Text Box 17"/>
          <p:cNvSpPr txBox="1">
            <a:spLocks noChangeArrowheads="1"/>
          </p:cNvSpPr>
          <p:nvPr/>
        </p:nvSpPr>
        <p:spPr bwMode="auto">
          <a:xfrm>
            <a:off x="7956550" y="4497388"/>
            <a:ext cx="838200" cy="369887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800" b="1">
                <a:solidFill>
                  <a:srgbClr val="000000"/>
                </a:solidFill>
                <a:latin typeface="Arial" panose="020B0604020202020204" pitchFamily="34" charset="0"/>
              </a:rPr>
              <a:t>civil</a:t>
            </a:r>
          </a:p>
        </p:txBody>
      </p:sp>
      <p:sp>
        <p:nvSpPr>
          <p:cNvPr id="54278" name="Text Box 18"/>
          <p:cNvSpPr txBox="1">
            <a:spLocks noChangeArrowheads="1"/>
          </p:cNvSpPr>
          <p:nvPr/>
        </p:nvSpPr>
        <p:spPr bwMode="auto">
          <a:xfrm>
            <a:off x="7924800" y="2852738"/>
            <a:ext cx="1219200" cy="369887"/>
          </a:xfrm>
          <a:prstGeom prst="rect">
            <a:avLst/>
          </a:prstGeom>
          <a:noFill/>
          <a:ln w="57150">
            <a:solidFill>
              <a:srgbClr val="4F622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800" b="1">
                <a:solidFill>
                  <a:srgbClr val="000000"/>
                </a:solidFill>
                <a:latin typeface="Arial" panose="020B0604020202020204" pitchFamily="34" charset="0"/>
              </a:rPr>
              <a:t>militaire</a:t>
            </a:r>
          </a:p>
        </p:txBody>
      </p:sp>
      <p:sp>
        <p:nvSpPr>
          <p:cNvPr id="15367" name="Text Box 19"/>
          <p:cNvSpPr txBox="1">
            <a:spLocks noChangeArrowheads="1"/>
          </p:cNvSpPr>
          <p:nvPr/>
        </p:nvSpPr>
        <p:spPr bwMode="auto">
          <a:xfrm>
            <a:off x="3348038" y="3995738"/>
            <a:ext cx="2895600" cy="307975"/>
          </a:xfrm>
          <a:prstGeom prst="rect">
            <a:avLst/>
          </a:prstGeom>
          <a:solidFill>
            <a:srgbClr val="FCD5B5"/>
          </a:solidFill>
          <a:ln w="571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400" b="1" i="1">
                <a:solidFill>
                  <a:srgbClr val="000000"/>
                </a:solidFill>
                <a:latin typeface="Arial" panose="020B0604020202020204" pitchFamily="34" charset="0"/>
              </a:rPr>
              <a:t>&gt;180 jours et jusqu’</a:t>
            </a:r>
            <a:r>
              <a:rPr lang="fr-FR" altLang="ja-JP" sz="1400" b="1" i="1">
                <a:solidFill>
                  <a:srgbClr val="000000"/>
                </a:solidFill>
                <a:latin typeface="Arial" panose="020B0604020202020204" pitchFamily="34" charset="0"/>
              </a:rPr>
              <a:t>à 8 ans</a:t>
            </a:r>
            <a:endParaRPr lang="fr-FR" altLang="fr-FR" sz="1400" b="1" i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6324600" y="3386138"/>
            <a:ext cx="685800" cy="838200"/>
          </a:xfrm>
          <a:prstGeom prst="ellipse">
            <a:avLst/>
          </a:prstGeom>
          <a:noFill/>
          <a:ln w="635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2555875" y="3386138"/>
            <a:ext cx="685800" cy="838200"/>
          </a:xfrm>
          <a:prstGeom prst="ellipse">
            <a:avLst/>
          </a:prstGeom>
          <a:noFill/>
          <a:ln w="635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4" name="Ellipse 43"/>
          <p:cNvSpPr>
            <a:spLocks noChangeArrowheads="1"/>
          </p:cNvSpPr>
          <p:nvPr/>
        </p:nvSpPr>
        <p:spPr bwMode="auto">
          <a:xfrm>
            <a:off x="5940425" y="5732463"/>
            <a:ext cx="3024188" cy="576262"/>
          </a:xfrm>
          <a:prstGeom prst="ellipse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rgbClr val="FFFF00"/>
                </a:solidFill>
                <a:latin typeface="+mn-lt"/>
                <a:ea typeface="+mn-ea"/>
              </a:rPr>
              <a:t>Sport</a:t>
            </a:r>
            <a:endParaRPr lang="fr-FR" sz="1600" b="1" dirty="0">
              <a:solidFill>
                <a:srgbClr val="FFFF00"/>
              </a:solidFill>
              <a:latin typeface="+mn-lt"/>
              <a:ea typeface="+mn-ea"/>
            </a:endParaRPr>
          </a:p>
        </p:txBody>
      </p:sp>
      <p:sp>
        <p:nvSpPr>
          <p:cNvPr id="15372" name="Text Box 11"/>
          <p:cNvSpPr txBox="1">
            <a:spLocks noChangeArrowheads="1"/>
          </p:cNvSpPr>
          <p:nvPr/>
        </p:nvSpPr>
        <p:spPr bwMode="auto">
          <a:xfrm>
            <a:off x="900113" y="2173288"/>
            <a:ext cx="1371600" cy="3698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1800" b="1" smtClean="0">
                <a:latin typeface="Arial" charset="0"/>
              </a:rPr>
              <a:t>UNITE</a:t>
            </a:r>
          </a:p>
        </p:txBody>
      </p:sp>
      <p:sp>
        <p:nvSpPr>
          <p:cNvPr id="15373" name="Text Box 11"/>
          <p:cNvSpPr txBox="1">
            <a:spLocks noChangeArrowheads="1"/>
          </p:cNvSpPr>
          <p:nvPr/>
        </p:nvSpPr>
        <p:spPr bwMode="auto">
          <a:xfrm>
            <a:off x="3851275" y="2173288"/>
            <a:ext cx="1905000" cy="369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1800" b="1" smtClean="0">
                <a:solidFill>
                  <a:srgbClr val="000000"/>
                </a:solidFill>
                <a:latin typeface="Arial" charset="0"/>
              </a:rPr>
              <a:t>GSPI</a:t>
            </a:r>
          </a:p>
        </p:txBody>
      </p:sp>
      <p:sp>
        <p:nvSpPr>
          <p:cNvPr id="54285" name="Line 6"/>
          <p:cNvSpPr>
            <a:spLocks noChangeShapeType="1"/>
          </p:cNvSpPr>
          <p:nvPr/>
        </p:nvSpPr>
        <p:spPr bwMode="auto">
          <a:xfrm>
            <a:off x="2274888" y="2798763"/>
            <a:ext cx="2009775" cy="90805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4286" name="Line 6"/>
          <p:cNvSpPr>
            <a:spLocks noChangeShapeType="1"/>
          </p:cNvSpPr>
          <p:nvPr/>
        </p:nvSpPr>
        <p:spPr bwMode="auto">
          <a:xfrm flipH="1">
            <a:off x="1838325" y="2873375"/>
            <a:ext cx="17463" cy="779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4287" name="Line 6"/>
          <p:cNvSpPr>
            <a:spLocks noChangeShapeType="1"/>
          </p:cNvSpPr>
          <p:nvPr/>
        </p:nvSpPr>
        <p:spPr bwMode="auto">
          <a:xfrm flipH="1">
            <a:off x="1627188" y="1085850"/>
            <a:ext cx="136525" cy="10477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4288" name="Line 6"/>
          <p:cNvSpPr>
            <a:spLocks noChangeShapeType="1"/>
          </p:cNvSpPr>
          <p:nvPr/>
        </p:nvSpPr>
        <p:spPr bwMode="auto">
          <a:xfrm flipV="1">
            <a:off x="1042988" y="981075"/>
            <a:ext cx="144462" cy="10795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107950" y="1444625"/>
            <a:ext cx="873125" cy="40005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/>
              <a:t>CR</a:t>
            </a:r>
            <a:endParaRPr lang="fr-FR" sz="2000" b="1" dirty="0"/>
          </a:p>
        </p:txBody>
      </p:sp>
      <p:sp>
        <p:nvSpPr>
          <p:cNvPr id="43" name="ZoneTexte 42"/>
          <p:cNvSpPr txBox="1"/>
          <p:nvPr/>
        </p:nvSpPr>
        <p:spPr>
          <a:xfrm>
            <a:off x="4427538" y="2708275"/>
            <a:ext cx="638175" cy="3381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1600" b="1">
                <a:solidFill>
                  <a:srgbClr val="000000"/>
                </a:solidFill>
              </a:rPr>
              <a:t>Gère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4787900" y="981075"/>
            <a:ext cx="0" cy="1152525"/>
          </a:xfrm>
          <a:prstGeom prst="straightConnector1">
            <a:avLst/>
          </a:prstGeom>
          <a:ln w="57150" cmpd="sng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llipse 41"/>
          <p:cNvSpPr>
            <a:spLocks noChangeArrowheads="1"/>
          </p:cNvSpPr>
          <p:nvPr/>
        </p:nvSpPr>
        <p:spPr bwMode="auto">
          <a:xfrm>
            <a:off x="5940425" y="6353175"/>
            <a:ext cx="3024188" cy="504825"/>
          </a:xfrm>
          <a:prstGeom prst="ellipse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rgbClr val="FFFF00"/>
                </a:solidFill>
                <a:latin typeface="+mn-lt"/>
                <a:ea typeface="+mn-ea"/>
              </a:rPr>
              <a:t>Reconversion</a:t>
            </a:r>
            <a:endParaRPr lang="fr-FR" sz="1600" b="1" dirty="0">
              <a:solidFill>
                <a:srgbClr val="FFFF00"/>
              </a:solidFill>
              <a:latin typeface="+mn-lt"/>
              <a:ea typeface="+mn-ea"/>
            </a:endParaRPr>
          </a:p>
        </p:txBody>
      </p:sp>
      <p:sp>
        <p:nvSpPr>
          <p:cNvPr id="41" name="Ellipse 40"/>
          <p:cNvSpPr>
            <a:spLocks noChangeArrowheads="1"/>
          </p:cNvSpPr>
          <p:nvPr/>
        </p:nvSpPr>
        <p:spPr bwMode="auto">
          <a:xfrm>
            <a:off x="4500563" y="5845175"/>
            <a:ext cx="1511300" cy="942975"/>
          </a:xfrm>
          <a:prstGeom prst="ellipse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rgbClr val="FFFF00"/>
                </a:solidFill>
                <a:latin typeface="+mn-lt"/>
                <a:ea typeface="+mn-ea"/>
              </a:rPr>
              <a:t>J</a:t>
            </a:r>
            <a:r>
              <a:rPr lang="fr-FR" sz="1600" b="1" dirty="0">
                <a:solidFill>
                  <a:srgbClr val="FFFF00"/>
                </a:solidFill>
                <a:latin typeface="+mn-lt"/>
                <a:ea typeface="+mn-ea"/>
              </a:rPr>
              <a:t>uridique</a:t>
            </a:r>
            <a:endParaRPr lang="fr-FR" sz="1600" b="1" dirty="0">
              <a:solidFill>
                <a:srgbClr val="FFFF00"/>
              </a:solidFill>
              <a:latin typeface="+mn-lt"/>
              <a:ea typeface="+mn-ea"/>
            </a:endParaRPr>
          </a:p>
        </p:txBody>
      </p:sp>
      <p:sp>
        <p:nvSpPr>
          <p:cNvPr id="38" name="Ellipse 37"/>
          <p:cNvSpPr>
            <a:spLocks noChangeArrowheads="1"/>
          </p:cNvSpPr>
          <p:nvPr/>
        </p:nvSpPr>
        <p:spPr bwMode="auto">
          <a:xfrm>
            <a:off x="2987675" y="5845175"/>
            <a:ext cx="1512888" cy="950913"/>
          </a:xfrm>
          <a:prstGeom prst="ellipse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rgbClr val="FFFF00"/>
                </a:solidFill>
                <a:latin typeface="+mn-lt"/>
                <a:ea typeface="+mn-ea"/>
              </a:rPr>
              <a:t>Social</a:t>
            </a:r>
            <a:endParaRPr lang="fr-FR" sz="1600" b="1" dirty="0">
              <a:solidFill>
                <a:srgbClr val="FFFF00"/>
              </a:solidFill>
              <a:latin typeface="+mn-lt"/>
              <a:ea typeface="+mn-ea"/>
            </a:endParaRPr>
          </a:p>
        </p:txBody>
      </p:sp>
      <p:sp>
        <p:nvSpPr>
          <p:cNvPr id="37" name="Ellipse 36"/>
          <p:cNvSpPr>
            <a:spLocks noChangeArrowheads="1"/>
          </p:cNvSpPr>
          <p:nvPr/>
        </p:nvSpPr>
        <p:spPr bwMode="auto">
          <a:xfrm>
            <a:off x="-36513" y="6308725"/>
            <a:ext cx="3084513" cy="504825"/>
          </a:xfrm>
          <a:prstGeom prst="ellipse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rgbClr val="FFFF00"/>
                </a:solidFill>
                <a:latin typeface="+mn-lt"/>
                <a:ea typeface="+mn-ea"/>
              </a:rPr>
              <a:t>Administratif</a:t>
            </a:r>
            <a:endParaRPr lang="fr-FR" sz="1600" b="1" dirty="0">
              <a:solidFill>
                <a:srgbClr val="FFFF00"/>
              </a:solidFill>
              <a:latin typeface="+mn-lt"/>
              <a:ea typeface="+mn-ea"/>
            </a:endParaRPr>
          </a:p>
        </p:txBody>
      </p:sp>
      <p:sp>
        <p:nvSpPr>
          <p:cNvPr id="3" name="Ellipse 2"/>
          <p:cNvSpPr>
            <a:spLocks noChangeArrowheads="1"/>
          </p:cNvSpPr>
          <p:nvPr/>
        </p:nvSpPr>
        <p:spPr bwMode="auto">
          <a:xfrm>
            <a:off x="17463" y="5732463"/>
            <a:ext cx="3041650" cy="504825"/>
          </a:xfrm>
          <a:prstGeom prst="ellipse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fr-FR" altLang="fr-FR" sz="1600" b="1">
                <a:solidFill>
                  <a:srgbClr val="FFFF00"/>
                </a:solidFill>
              </a:rPr>
              <a:t>Médical</a:t>
            </a:r>
          </a:p>
        </p:txBody>
      </p:sp>
      <p:sp>
        <p:nvSpPr>
          <p:cNvPr id="54297" name="Line 13"/>
          <p:cNvSpPr>
            <a:spLocks noChangeShapeType="1"/>
          </p:cNvSpPr>
          <p:nvPr/>
        </p:nvSpPr>
        <p:spPr bwMode="auto">
          <a:xfrm flipV="1">
            <a:off x="6732588" y="3057525"/>
            <a:ext cx="1152525" cy="792163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4298" name="Line 15"/>
          <p:cNvSpPr>
            <a:spLocks noChangeShapeType="1"/>
          </p:cNvSpPr>
          <p:nvPr/>
        </p:nvSpPr>
        <p:spPr bwMode="auto">
          <a:xfrm>
            <a:off x="6732588" y="3849688"/>
            <a:ext cx="1223962" cy="863600"/>
          </a:xfrm>
          <a:prstGeom prst="line">
            <a:avLst/>
          </a:prstGeom>
          <a:noFill/>
          <a:ln w="57150">
            <a:solidFill>
              <a:srgbClr val="0000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4299" name="Text Box 19"/>
          <p:cNvSpPr txBox="1">
            <a:spLocks noChangeArrowheads="1"/>
          </p:cNvSpPr>
          <p:nvPr/>
        </p:nvSpPr>
        <p:spPr bwMode="auto">
          <a:xfrm>
            <a:off x="7164388" y="3830638"/>
            <a:ext cx="21034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600" b="1" i="1">
                <a:solidFill>
                  <a:srgbClr val="FF0000"/>
                </a:solidFill>
                <a:latin typeface="Arial" panose="020B0604020202020204" pitchFamily="34" charset="0"/>
              </a:rPr>
              <a:t>Choix ou  inaptitude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659563" y="3849688"/>
            <a:ext cx="2484437" cy="13081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>
            <a:outerShdw blurRad="57150" dist="38100" dir="5400000" algn="ctr" rotWithShape="0">
              <a:srgbClr val="002041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2916238" y="188913"/>
            <a:ext cx="3743325" cy="496887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>
            <a:outerShdw blurRad="57150" dist="38100" dir="5400000" algn="ctr" rotWithShape="0">
              <a:srgbClr val="002041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0" y="188913"/>
            <a:ext cx="2916238" cy="496887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>
            <a:outerShdw blurRad="57150" dist="38100" dir="5400000" algn="ctr" rotWithShape="0">
              <a:srgbClr val="002041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6659563" y="188913"/>
            <a:ext cx="2484437" cy="367188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>
            <a:outerShdw blurRad="57150" dist="38100" dir="5400000" algn="ctr" rotWithShape="0">
              <a:srgbClr val="002041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2" name="Text Box 11"/>
          <p:cNvSpPr txBox="1">
            <a:spLocks noChangeArrowheads="1"/>
          </p:cNvSpPr>
          <p:nvPr/>
        </p:nvSpPr>
        <p:spPr bwMode="auto">
          <a:xfrm>
            <a:off x="7019925" y="2195513"/>
            <a:ext cx="1905000" cy="3698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1800" b="1" dirty="0" smtClean="0">
                <a:solidFill>
                  <a:srgbClr val="000000"/>
                </a:solidFill>
                <a:latin typeface="Arial" charset="0"/>
              </a:rPr>
              <a:t>ONAC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339975" y="1330325"/>
            <a:ext cx="1190625" cy="4000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/>
              <a:t>Conseille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5978525" y="1330325"/>
            <a:ext cx="1546225" cy="40005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/>
              <a:t>Accompagne</a:t>
            </a:r>
          </a:p>
        </p:txBody>
      </p:sp>
      <p:sp>
        <p:nvSpPr>
          <p:cNvPr id="15377" name="Text Box 11"/>
          <p:cNvSpPr txBox="1">
            <a:spLocks noChangeArrowheads="1"/>
          </p:cNvSpPr>
          <p:nvPr/>
        </p:nvSpPr>
        <p:spPr bwMode="auto">
          <a:xfrm>
            <a:off x="958850" y="476250"/>
            <a:ext cx="6858000" cy="461963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b="1">
                <a:solidFill>
                  <a:srgbClr val="000000"/>
                </a:solidFill>
                <a:latin typeface="Arial" panose="020B0604020202020204" pitchFamily="34" charset="0"/>
              </a:rPr>
              <a:t>CABAT </a:t>
            </a:r>
            <a:r>
              <a:rPr lang="fr-FR" altLang="fr-FR" i="1">
                <a:solidFill>
                  <a:srgbClr val="000000"/>
                </a:solidFill>
                <a:latin typeface="Arial" panose="020B0604020202020204" pitchFamily="34" charset="0"/>
              </a:rPr>
              <a:t>= Référents + Experts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Line 9"/>
          <p:cNvSpPr>
            <a:spLocks noChangeShapeType="1"/>
          </p:cNvSpPr>
          <p:nvPr/>
        </p:nvSpPr>
        <p:spPr bwMode="auto">
          <a:xfrm>
            <a:off x="1309688" y="3733800"/>
            <a:ext cx="5422900" cy="55563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388" name="Text Box 11"/>
          <p:cNvSpPr txBox="1">
            <a:spLocks noChangeArrowheads="1"/>
          </p:cNvSpPr>
          <p:nvPr/>
        </p:nvSpPr>
        <p:spPr bwMode="auto">
          <a:xfrm>
            <a:off x="-36513" y="3416300"/>
            <a:ext cx="1408113" cy="8763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rgbClr val="FF0000"/>
                </a:solidFill>
                <a:latin typeface="+mn-lt"/>
                <a:ea typeface="+mn-ea"/>
              </a:rPr>
              <a:t>Blessure</a:t>
            </a:r>
            <a:endParaRPr lang="fr-FR" b="1" dirty="0">
              <a:solidFill>
                <a:srgbClr val="FF0000"/>
              </a:solidFill>
              <a:latin typeface="+mn-lt"/>
              <a:ea typeface="+mn-ea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rgbClr val="FF0000"/>
                </a:solidFill>
                <a:latin typeface="+mn-lt"/>
                <a:ea typeface="+mn-ea"/>
              </a:rPr>
              <a:t>IT 9518</a:t>
            </a:r>
            <a:endParaRPr lang="fr-FR" b="1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" name="Ellipse 32"/>
          <p:cNvSpPr>
            <a:spLocks noChangeArrowheads="1"/>
          </p:cNvSpPr>
          <p:nvPr/>
        </p:nvSpPr>
        <p:spPr bwMode="auto">
          <a:xfrm>
            <a:off x="11113" y="5559425"/>
            <a:ext cx="2400300" cy="1298575"/>
          </a:xfrm>
          <a:prstGeom prst="ellips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fr-FR" altLang="fr-FR" sz="1800">
                <a:solidFill>
                  <a:srgbClr val="FF0000"/>
                </a:solidFill>
              </a:rPr>
              <a:t>Rapport</a:t>
            </a:r>
          </a:p>
          <a:p>
            <a:pPr algn="ctr"/>
            <a:r>
              <a:rPr lang="fr-FR" altLang="fr-FR" sz="1800">
                <a:solidFill>
                  <a:srgbClr val="FF0000"/>
                </a:solidFill>
              </a:rPr>
              <a:t>Circonstancié</a:t>
            </a:r>
          </a:p>
          <a:p>
            <a:pPr algn="ctr"/>
            <a:r>
              <a:rPr lang="fr-FR" altLang="fr-FR" sz="1800">
                <a:solidFill>
                  <a:srgbClr val="FF0000"/>
                </a:solidFill>
              </a:rPr>
              <a:t>ERC / DAPIAS</a:t>
            </a:r>
          </a:p>
        </p:txBody>
      </p:sp>
      <p:sp>
        <p:nvSpPr>
          <p:cNvPr id="44" name="Ellipse 43"/>
          <p:cNvSpPr/>
          <p:nvPr/>
        </p:nvSpPr>
        <p:spPr>
          <a:xfrm>
            <a:off x="4078288" y="5670550"/>
            <a:ext cx="2438400" cy="1143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/>
              <a:t>Jurisprudence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 err="1"/>
              <a:t>Brugnot</a:t>
            </a:r>
            <a:r>
              <a:rPr lang="fr-FR" b="1" dirty="0"/>
              <a:t> </a:t>
            </a:r>
            <a:r>
              <a:rPr lang="fr-FR" i="1" dirty="0"/>
              <a:t>(Consolidation)</a:t>
            </a:r>
          </a:p>
        </p:txBody>
      </p:sp>
      <p:sp>
        <p:nvSpPr>
          <p:cNvPr id="45" name="Ellipse 44"/>
          <p:cNvSpPr/>
          <p:nvPr/>
        </p:nvSpPr>
        <p:spPr>
          <a:xfrm>
            <a:off x="566738" y="1697038"/>
            <a:ext cx="1600200" cy="108426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rgbClr val="FF0000"/>
                </a:solidFill>
              </a:rPr>
              <a:t>Dossier de pension</a:t>
            </a:r>
          </a:p>
        </p:txBody>
      </p:sp>
      <p:sp>
        <p:nvSpPr>
          <p:cNvPr id="46" name="Ellipse 45"/>
          <p:cNvSpPr/>
          <p:nvPr/>
        </p:nvSpPr>
        <p:spPr>
          <a:xfrm>
            <a:off x="1625600" y="4408488"/>
            <a:ext cx="1752600" cy="1295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Dossier Unique (DU) OPEX</a:t>
            </a:r>
          </a:p>
        </p:txBody>
      </p:sp>
      <p:sp>
        <p:nvSpPr>
          <p:cNvPr id="56327" name="Line 6"/>
          <p:cNvSpPr>
            <a:spLocks noChangeShapeType="1"/>
          </p:cNvSpPr>
          <p:nvPr/>
        </p:nvSpPr>
        <p:spPr bwMode="auto">
          <a:xfrm>
            <a:off x="1476375" y="2781300"/>
            <a:ext cx="287338" cy="9350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6328" name="Line 6"/>
          <p:cNvSpPr>
            <a:spLocks noChangeShapeType="1"/>
          </p:cNvSpPr>
          <p:nvPr/>
        </p:nvSpPr>
        <p:spPr bwMode="auto">
          <a:xfrm flipV="1">
            <a:off x="2590800" y="3779838"/>
            <a:ext cx="15240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6329" name="Line 6"/>
          <p:cNvSpPr>
            <a:spLocks noChangeShapeType="1"/>
          </p:cNvSpPr>
          <p:nvPr/>
        </p:nvSpPr>
        <p:spPr bwMode="auto">
          <a:xfrm flipH="1" flipV="1">
            <a:off x="5016500" y="3752850"/>
            <a:ext cx="276225" cy="19081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4124325" y="692150"/>
            <a:ext cx="2266950" cy="9001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AGPM / GMPA</a:t>
            </a:r>
          </a:p>
        </p:txBody>
      </p:sp>
      <p:sp>
        <p:nvSpPr>
          <p:cNvPr id="2" name="Ellipse 44"/>
          <p:cNvSpPr/>
          <p:nvPr/>
        </p:nvSpPr>
        <p:spPr>
          <a:xfrm>
            <a:off x="2544763" y="5610225"/>
            <a:ext cx="1450975" cy="105886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>
                <a:solidFill>
                  <a:srgbClr val="000000"/>
                </a:solidFill>
              </a:rPr>
              <a:t>Dossier ONAC</a:t>
            </a:r>
          </a:p>
        </p:txBody>
      </p:sp>
      <p:sp>
        <p:nvSpPr>
          <p:cNvPr id="56332" name="Line 6"/>
          <p:cNvSpPr>
            <a:spLocks noChangeShapeType="1"/>
          </p:cNvSpPr>
          <p:nvPr/>
        </p:nvSpPr>
        <p:spPr bwMode="auto">
          <a:xfrm flipV="1">
            <a:off x="3635375" y="3789363"/>
            <a:ext cx="649288" cy="18700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6333" name="Ellipse 42"/>
          <p:cNvSpPr>
            <a:spLocks noChangeArrowheads="1"/>
          </p:cNvSpPr>
          <p:nvPr/>
        </p:nvSpPr>
        <p:spPr bwMode="auto">
          <a:xfrm>
            <a:off x="739775" y="655638"/>
            <a:ext cx="2895600" cy="1044575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fr-FR" altLang="fr-FR" sz="1800">
                <a:solidFill>
                  <a:srgbClr val="FF0000"/>
                </a:solidFill>
                <a:latin typeface="Arial" panose="020B0604020202020204" pitchFamily="34" charset="0"/>
              </a:rPr>
              <a:t>Homologation</a:t>
            </a:r>
            <a:r>
              <a:rPr lang="fr-FR" altLang="fr-FR" sz="18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r-FR" altLang="fr-FR" sz="1800">
                <a:solidFill>
                  <a:srgbClr val="FF0000"/>
                </a:solidFill>
                <a:latin typeface="Arial" panose="020B0604020202020204" pitchFamily="34" charset="0"/>
              </a:rPr>
              <a:t>de la blessure</a:t>
            </a:r>
          </a:p>
        </p:txBody>
      </p:sp>
      <p:sp>
        <p:nvSpPr>
          <p:cNvPr id="56334" name="Line 6"/>
          <p:cNvSpPr>
            <a:spLocks noChangeShapeType="1"/>
          </p:cNvSpPr>
          <p:nvPr/>
        </p:nvSpPr>
        <p:spPr bwMode="auto">
          <a:xfrm>
            <a:off x="2514600" y="1676400"/>
            <a:ext cx="544513" cy="20399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6478588" y="668338"/>
            <a:ext cx="1981200" cy="889000"/>
          </a:xfrm>
          <a:prstGeom prst="ellips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fr-FR" altLang="fr-FR" sz="1800" b="1">
                <a:solidFill>
                  <a:srgbClr val="000000"/>
                </a:solidFill>
              </a:rPr>
              <a:t>Fonds de prévoyance</a:t>
            </a:r>
          </a:p>
        </p:txBody>
      </p:sp>
      <p:sp>
        <p:nvSpPr>
          <p:cNvPr id="26" name="Ellipse 25"/>
          <p:cNvSpPr/>
          <p:nvPr/>
        </p:nvSpPr>
        <p:spPr>
          <a:xfrm>
            <a:off x="7164388" y="5516563"/>
            <a:ext cx="1981200" cy="94773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fr-FR" altLang="fr-FR" sz="1800">
                <a:solidFill>
                  <a:srgbClr val="000000"/>
                </a:solidFill>
              </a:rPr>
              <a:t>Fonds de prévoyance</a:t>
            </a:r>
          </a:p>
          <a:p>
            <a:pPr algn="ctr"/>
            <a:r>
              <a:rPr lang="fr-FR" altLang="fr-FR" sz="1800">
                <a:solidFill>
                  <a:srgbClr val="000000"/>
                </a:solidFill>
              </a:rPr>
              <a:t>RDC</a:t>
            </a:r>
          </a:p>
        </p:txBody>
      </p:sp>
      <p:sp>
        <p:nvSpPr>
          <p:cNvPr id="27" name="Ellipse 26"/>
          <p:cNvSpPr/>
          <p:nvPr/>
        </p:nvSpPr>
        <p:spPr>
          <a:xfrm>
            <a:off x="2990850" y="1458913"/>
            <a:ext cx="1943100" cy="96202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fr-FR" altLang="fr-FR" sz="1800">
                <a:solidFill>
                  <a:srgbClr val="000000"/>
                </a:solidFill>
              </a:rPr>
              <a:t>Stages Spécifiques</a:t>
            </a:r>
          </a:p>
        </p:txBody>
      </p:sp>
      <p:sp>
        <p:nvSpPr>
          <p:cNvPr id="56338" name="Line 6"/>
          <p:cNvSpPr>
            <a:spLocks noChangeShapeType="1"/>
          </p:cNvSpPr>
          <p:nvPr/>
        </p:nvSpPr>
        <p:spPr bwMode="auto">
          <a:xfrm>
            <a:off x="3995738" y="2420938"/>
            <a:ext cx="215900" cy="1295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5364163" y="4292600"/>
            <a:ext cx="2447925" cy="143986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Bilan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Enquêtes Formation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Placement</a:t>
            </a:r>
            <a:endParaRPr lang="fr-FR" dirty="0"/>
          </a:p>
        </p:txBody>
      </p:sp>
      <p:sp>
        <p:nvSpPr>
          <p:cNvPr id="56340" name="Line 6"/>
          <p:cNvSpPr>
            <a:spLocks noChangeShapeType="1"/>
          </p:cNvSpPr>
          <p:nvPr/>
        </p:nvSpPr>
        <p:spPr bwMode="auto">
          <a:xfrm>
            <a:off x="7380288" y="4868863"/>
            <a:ext cx="647700" cy="7207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6341" name="Line 6"/>
          <p:cNvSpPr>
            <a:spLocks noChangeShapeType="1"/>
          </p:cNvSpPr>
          <p:nvPr/>
        </p:nvSpPr>
        <p:spPr bwMode="auto">
          <a:xfrm flipV="1">
            <a:off x="1331913" y="3716338"/>
            <a:ext cx="431800" cy="18002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6342" name="Line 6"/>
          <p:cNvSpPr>
            <a:spLocks noChangeShapeType="1"/>
          </p:cNvSpPr>
          <p:nvPr/>
        </p:nvSpPr>
        <p:spPr bwMode="auto">
          <a:xfrm flipH="1">
            <a:off x="5791200" y="1462088"/>
            <a:ext cx="1028700" cy="22717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6343" name="Line 6"/>
          <p:cNvSpPr>
            <a:spLocks noChangeShapeType="1"/>
          </p:cNvSpPr>
          <p:nvPr/>
        </p:nvSpPr>
        <p:spPr bwMode="auto">
          <a:xfrm>
            <a:off x="5257800" y="1628775"/>
            <a:ext cx="165100" cy="2066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6344" name="Text Box 17"/>
          <p:cNvSpPr txBox="1">
            <a:spLocks noChangeArrowheads="1"/>
          </p:cNvSpPr>
          <p:nvPr/>
        </p:nvSpPr>
        <p:spPr bwMode="auto">
          <a:xfrm>
            <a:off x="7956550" y="4497388"/>
            <a:ext cx="838200" cy="369887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800" b="1">
                <a:solidFill>
                  <a:srgbClr val="000000"/>
                </a:solidFill>
                <a:latin typeface="Arial" panose="020B0604020202020204" pitchFamily="34" charset="0"/>
              </a:rPr>
              <a:t>civil</a:t>
            </a:r>
          </a:p>
        </p:txBody>
      </p: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7924800" y="2852738"/>
            <a:ext cx="1219200" cy="369887"/>
          </a:xfrm>
          <a:prstGeom prst="rect">
            <a:avLst/>
          </a:prstGeom>
          <a:noFill/>
          <a:ln w="5715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1800" b="1" smtClean="0">
                <a:solidFill>
                  <a:srgbClr val="000000"/>
                </a:solidFill>
                <a:latin typeface="Arial" charset="0"/>
              </a:rPr>
              <a:t>militaire</a:t>
            </a:r>
          </a:p>
        </p:txBody>
      </p:sp>
      <p:sp>
        <p:nvSpPr>
          <p:cNvPr id="56346" name="Line 13"/>
          <p:cNvSpPr>
            <a:spLocks noChangeShapeType="1"/>
          </p:cNvSpPr>
          <p:nvPr/>
        </p:nvSpPr>
        <p:spPr bwMode="auto">
          <a:xfrm flipV="1">
            <a:off x="6732588" y="3057525"/>
            <a:ext cx="1152525" cy="731838"/>
          </a:xfrm>
          <a:prstGeom prst="line">
            <a:avLst/>
          </a:prstGeom>
          <a:noFill/>
          <a:ln w="57150">
            <a:solidFill>
              <a:srgbClr val="4F6228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6347" name="Text Box 19"/>
          <p:cNvSpPr txBox="1">
            <a:spLocks noChangeArrowheads="1"/>
          </p:cNvSpPr>
          <p:nvPr/>
        </p:nvSpPr>
        <p:spPr bwMode="auto">
          <a:xfrm>
            <a:off x="7164388" y="3830638"/>
            <a:ext cx="21034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600" b="1" i="1">
                <a:solidFill>
                  <a:srgbClr val="FF0000"/>
                </a:solidFill>
                <a:latin typeface="Arial" panose="020B0604020202020204" pitchFamily="34" charset="0"/>
              </a:rPr>
              <a:t>Choix ou  inaptitude</a:t>
            </a:r>
          </a:p>
        </p:txBody>
      </p:sp>
      <p:sp>
        <p:nvSpPr>
          <p:cNvPr id="56348" name="Line 15"/>
          <p:cNvSpPr>
            <a:spLocks noChangeShapeType="1"/>
          </p:cNvSpPr>
          <p:nvPr/>
        </p:nvSpPr>
        <p:spPr bwMode="auto">
          <a:xfrm>
            <a:off x="6732588" y="3849688"/>
            <a:ext cx="1223962" cy="863600"/>
          </a:xfrm>
          <a:prstGeom prst="line">
            <a:avLst/>
          </a:prstGeom>
          <a:noFill/>
          <a:ln w="57150">
            <a:solidFill>
              <a:srgbClr val="0000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Line 9"/>
          <p:cNvSpPr>
            <a:spLocks noChangeShapeType="1"/>
          </p:cNvSpPr>
          <p:nvPr/>
        </p:nvSpPr>
        <p:spPr bwMode="auto">
          <a:xfrm flipV="1">
            <a:off x="1116013" y="3849688"/>
            <a:ext cx="1800225" cy="11112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8370" name="Text Box 11"/>
          <p:cNvSpPr txBox="1">
            <a:spLocks noChangeArrowheads="1"/>
          </p:cNvSpPr>
          <p:nvPr/>
        </p:nvSpPr>
        <p:spPr bwMode="auto">
          <a:xfrm>
            <a:off x="-107950" y="3573463"/>
            <a:ext cx="1358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b="1" i="1">
                <a:solidFill>
                  <a:srgbClr val="FF0000"/>
                </a:solidFill>
              </a:rPr>
              <a:t>Blessure</a:t>
            </a:r>
          </a:p>
        </p:txBody>
      </p:sp>
      <p:sp>
        <p:nvSpPr>
          <p:cNvPr id="15363" name="Line 12"/>
          <p:cNvSpPr>
            <a:spLocks noChangeShapeType="1"/>
          </p:cNvSpPr>
          <p:nvPr/>
        </p:nvSpPr>
        <p:spPr bwMode="auto">
          <a:xfrm flipV="1">
            <a:off x="2916238" y="3843338"/>
            <a:ext cx="3789362" cy="17462"/>
          </a:xfrm>
          <a:prstGeom prst="line">
            <a:avLst/>
          </a:prstGeom>
          <a:noFill/>
          <a:ln w="57150">
            <a:solidFill>
              <a:schemeClr val="accent6">
                <a:lumMod val="5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15364" name="Text Box 16"/>
          <p:cNvSpPr txBox="1">
            <a:spLocks noChangeArrowheads="1"/>
          </p:cNvSpPr>
          <p:nvPr/>
        </p:nvSpPr>
        <p:spPr bwMode="auto">
          <a:xfrm>
            <a:off x="1258888" y="3995738"/>
            <a:ext cx="1143000" cy="3079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1400" b="1" i="1" dirty="0" smtClean="0">
                <a:solidFill>
                  <a:srgbClr val="000000"/>
                </a:solidFill>
                <a:latin typeface="Arial" charset="0"/>
              </a:rPr>
              <a:t>&lt; 180 jours</a:t>
            </a:r>
          </a:p>
        </p:txBody>
      </p:sp>
      <p:sp>
        <p:nvSpPr>
          <p:cNvPr id="58373" name="Text Box 17"/>
          <p:cNvSpPr txBox="1">
            <a:spLocks noChangeArrowheads="1"/>
          </p:cNvSpPr>
          <p:nvPr/>
        </p:nvSpPr>
        <p:spPr bwMode="auto">
          <a:xfrm>
            <a:off x="7956550" y="4497388"/>
            <a:ext cx="838200" cy="369887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800" b="1">
                <a:solidFill>
                  <a:srgbClr val="000000"/>
                </a:solidFill>
                <a:latin typeface="Arial" panose="020B0604020202020204" pitchFamily="34" charset="0"/>
              </a:rPr>
              <a:t>civil</a:t>
            </a:r>
          </a:p>
        </p:txBody>
      </p:sp>
      <p:sp>
        <p:nvSpPr>
          <p:cNvPr id="58374" name="Text Box 18"/>
          <p:cNvSpPr txBox="1">
            <a:spLocks noChangeArrowheads="1"/>
          </p:cNvSpPr>
          <p:nvPr/>
        </p:nvSpPr>
        <p:spPr bwMode="auto">
          <a:xfrm>
            <a:off x="7924800" y="2852738"/>
            <a:ext cx="1219200" cy="369887"/>
          </a:xfrm>
          <a:prstGeom prst="rect">
            <a:avLst/>
          </a:prstGeom>
          <a:noFill/>
          <a:ln w="57150">
            <a:solidFill>
              <a:srgbClr val="4F622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800" b="1">
                <a:solidFill>
                  <a:srgbClr val="000000"/>
                </a:solidFill>
                <a:latin typeface="Arial" panose="020B0604020202020204" pitchFamily="34" charset="0"/>
              </a:rPr>
              <a:t>militaire</a:t>
            </a:r>
          </a:p>
        </p:txBody>
      </p:sp>
      <p:sp>
        <p:nvSpPr>
          <p:cNvPr id="15367" name="Text Box 19"/>
          <p:cNvSpPr txBox="1">
            <a:spLocks noChangeArrowheads="1"/>
          </p:cNvSpPr>
          <p:nvPr/>
        </p:nvSpPr>
        <p:spPr bwMode="auto">
          <a:xfrm>
            <a:off x="3348038" y="3995738"/>
            <a:ext cx="2895600" cy="307975"/>
          </a:xfrm>
          <a:prstGeom prst="rect">
            <a:avLst/>
          </a:prstGeom>
          <a:solidFill>
            <a:srgbClr val="FCD5B5"/>
          </a:solidFill>
          <a:ln w="571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400" b="1" i="1">
                <a:solidFill>
                  <a:srgbClr val="000000"/>
                </a:solidFill>
                <a:latin typeface="Arial" panose="020B0604020202020204" pitchFamily="34" charset="0"/>
              </a:rPr>
              <a:t>&gt;180 jours et jusqu’</a:t>
            </a:r>
            <a:r>
              <a:rPr lang="fr-FR" altLang="ja-JP" sz="1400" b="1" i="1">
                <a:solidFill>
                  <a:srgbClr val="000000"/>
                </a:solidFill>
                <a:latin typeface="Arial" panose="020B0604020202020204" pitchFamily="34" charset="0"/>
              </a:rPr>
              <a:t>à 8 ans</a:t>
            </a:r>
            <a:endParaRPr lang="fr-FR" altLang="fr-FR" sz="1400" b="1" i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6324600" y="3386138"/>
            <a:ext cx="685800" cy="838200"/>
          </a:xfrm>
          <a:prstGeom prst="ellipse">
            <a:avLst/>
          </a:prstGeom>
          <a:noFill/>
          <a:ln w="635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2555875" y="3386138"/>
            <a:ext cx="685800" cy="838200"/>
          </a:xfrm>
          <a:prstGeom prst="ellipse">
            <a:avLst/>
          </a:prstGeom>
          <a:noFill/>
          <a:ln w="635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4" name="Ellipse 43"/>
          <p:cNvSpPr>
            <a:spLocks noChangeArrowheads="1"/>
          </p:cNvSpPr>
          <p:nvPr/>
        </p:nvSpPr>
        <p:spPr bwMode="auto">
          <a:xfrm>
            <a:off x="5940425" y="5732463"/>
            <a:ext cx="3024188" cy="576262"/>
          </a:xfrm>
          <a:prstGeom prst="ellipse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rgbClr val="FFFF00"/>
                </a:solidFill>
                <a:latin typeface="+mn-lt"/>
                <a:ea typeface="+mn-ea"/>
              </a:rPr>
              <a:t>Sport</a:t>
            </a:r>
            <a:endParaRPr lang="fr-FR" sz="1600" b="1" dirty="0">
              <a:solidFill>
                <a:srgbClr val="FFFF00"/>
              </a:solidFill>
              <a:latin typeface="+mn-lt"/>
              <a:ea typeface="+mn-ea"/>
            </a:endParaRPr>
          </a:p>
        </p:txBody>
      </p:sp>
      <p:sp>
        <p:nvSpPr>
          <p:cNvPr id="15372" name="Text Box 11"/>
          <p:cNvSpPr txBox="1">
            <a:spLocks noChangeArrowheads="1"/>
          </p:cNvSpPr>
          <p:nvPr/>
        </p:nvSpPr>
        <p:spPr bwMode="auto">
          <a:xfrm>
            <a:off x="900113" y="2173288"/>
            <a:ext cx="1371600" cy="3698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1800" b="1" smtClean="0">
                <a:latin typeface="Arial" charset="0"/>
              </a:rPr>
              <a:t>UNITE</a:t>
            </a:r>
          </a:p>
        </p:txBody>
      </p:sp>
      <p:sp>
        <p:nvSpPr>
          <p:cNvPr id="15373" name="Text Box 11"/>
          <p:cNvSpPr txBox="1">
            <a:spLocks noChangeArrowheads="1"/>
          </p:cNvSpPr>
          <p:nvPr/>
        </p:nvSpPr>
        <p:spPr bwMode="auto">
          <a:xfrm>
            <a:off x="3851275" y="2173288"/>
            <a:ext cx="1905000" cy="369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1800" b="1" smtClean="0">
                <a:solidFill>
                  <a:srgbClr val="000000"/>
                </a:solidFill>
                <a:latin typeface="Arial" charset="0"/>
              </a:rPr>
              <a:t>GSPI</a:t>
            </a:r>
          </a:p>
        </p:txBody>
      </p:sp>
      <p:sp>
        <p:nvSpPr>
          <p:cNvPr id="58381" name="Line 6"/>
          <p:cNvSpPr>
            <a:spLocks noChangeShapeType="1"/>
          </p:cNvSpPr>
          <p:nvPr/>
        </p:nvSpPr>
        <p:spPr bwMode="auto">
          <a:xfrm>
            <a:off x="2274888" y="2798763"/>
            <a:ext cx="2009775" cy="90805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8382" name="Line 6"/>
          <p:cNvSpPr>
            <a:spLocks noChangeShapeType="1"/>
          </p:cNvSpPr>
          <p:nvPr/>
        </p:nvSpPr>
        <p:spPr bwMode="auto">
          <a:xfrm flipH="1">
            <a:off x="1838325" y="2873375"/>
            <a:ext cx="17463" cy="779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8383" name="Line 6"/>
          <p:cNvSpPr>
            <a:spLocks noChangeShapeType="1"/>
          </p:cNvSpPr>
          <p:nvPr/>
        </p:nvSpPr>
        <p:spPr bwMode="auto">
          <a:xfrm flipH="1">
            <a:off x="1627188" y="1085850"/>
            <a:ext cx="136525" cy="10477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8384" name="Line 6"/>
          <p:cNvSpPr>
            <a:spLocks noChangeShapeType="1"/>
          </p:cNvSpPr>
          <p:nvPr/>
        </p:nvSpPr>
        <p:spPr bwMode="auto">
          <a:xfrm flipV="1">
            <a:off x="1042988" y="981075"/>
            <a:ext cx="144462" cy="10795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107950" y="1444625"/>
            <a:ext cx="873125" cy="40005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/>
              <a:t>CR</a:t>
            </a:r>
            <a:endParaRPr lang="fr-FR" sz="2000" b="1" dirty="0"/>
          </a:p>
        </p:txBody>
      </p:sp>
      <p:sp>
        <p:nvSpPr>
          <p:cNvPr id="43" name="ZoneTexte 42"/>
          <p:cNvSpPr txBox="1"/>
          <p:nvPr/>
        </p:nvSpPr>
        <p:spPr>
          <a:xfrm>
            <a:off x="4427538" y="2708275"/>
            <a:ext cx="638175" cy="3381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1600" b="1">
                <a:solidFill>
                  <a:srgbClr val="000000"/>
                </a:solidFill>
              </a:rPr>
              <a:t>Gère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4787900" y="981075"/>
            <a:ext cx="0" cy="1152525"/>
          </a:xfrm>
          <a:prstGeom prst="straightConnector1">
            <a:avLst/>
          </a:prstGeom>
          <a:ln w="57150" cmpd="sng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llipse 41"/>
          <p:cNvSpPr>
            <a:spLocks noChangeArrowheads="1"/>
          </p:cNvSpPr>
          <p:nvPr/>
        </p:nvSpPr>
        <p:spPr bwMode="auto">
          <a:xfrm>
            <a:off x="5940425" y="6353175"/>
            <a:ext cx="3024188" cy="504825"/>
          </a:xfrm>
          <a:prstGeom prst="ellipse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rgbClr val="FFFF00"/>
                </a:solidFill>
                <a:latin typeface="+mn-lt"/>
                <a:ea typeface="+mn-ea"/>
              </a:rPr>
              <a:t>Reconversion</a:t>
            </a:r>
            <a:endParaRPr lang="fr-FR" sz="1600" b="1" dirty="0">
              <a:solidFill>
                <a:srgbClr val="FFFF00"/>
              </a:solidFill>
              <a:latin typeface="+mn-lt"/>
              <a:ea typeface="+mn-ea"/>
            </a:endParaRPr>
          </a:p>
        </p:txBody>
      </p:sp>
      <p:sp>
        <p:nvSpPr>
          <p:cNvPr id="41" name="Ellipse 40"/>
          <p:cNvSpPr>
            <a:spLocks noChangeArrowheads="1"/>
          </p:cNvSpPr>
          <p:nvPr/>
        </p:nvSpPr>
        <p:spPr bwMode="auto">
          <a:xfrm>
            <a:off x="4500563" y="5845175"/>
            <a:ext cx="1511300" cy="942975"/>
          </a:xfrm>
          <a:prstGeom prst="ellipse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rgbClr val="FFFF00"/>
                </a:solidFill>
                <a:latin typeface="+mn-lt"/>
                <a:ea typeface="+mn-ea"/>
              </a:rPr>
              <a:t>J</a:t>
            </a:r>
            <a:r>
              <a:rPr lang="fr-FR" sz="1600" b="1" dirty="0">
                <a:solidFill>
                  <a:srgbClr val="FFFF00"/>
                </a:solidFill>
                <a:latin typeface="+mn-lt"/>
                <a:ea typeface="+mn-ea"/>
              </a:rPr>
              <a:t>uridique</a:t>
            </a:r>
            <a:endParaRPr lang="fr-FR" sz="1600" b="1" dirty="0">
              <a:solidFill>
                <a:srgbClr val="FFFF00"/>
              </a:solidFill>
              <a:latin typeface="+mn-lt"/>
              <a:ea typeface="+mn-ea"/>
            </a:endParaRPr>
          </a:p>
        </p:txBody>
      </p:sp>
      <p:sp>
        <p:nvSpPr>
          <p:cNvPr id="38" name="Ellipse 37"/>
          <p:cNvSpPr>
            <a:spLocks noChangeArrowheads="1"/>
          </p:cNvSpPr>
          <p:nvPr/>
        </p:nvSpPr>
        <p:spPr bwMode="auto">
          <a:xfrm>
            <a:off x="2987675" y="5845175"/>
            <a:ext cx="1512888" cy="950913"/>
          </a:xfrm>
          <a:prstGeom prst="ellipse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rgbClr val="FFFF00"/>
                </a:solidFill>
                <a:latin typeface="+mn-lt"/>
                <a:ea typeface="+mn-ea"/>
              </a:rPr>
              <a:t>Social</a:t>
            </a:r>
            <a:endParaRPr lang="fr-FR" sz="1600" b="1" dirty="0">
              <a:solidFill>
                <a:srgbClr val="FFFF00"/>
              </a:solidFill>
              <a:latin typeface="+mn-lt"/>
              <a:ea typeface="+mn-ea"/>
            </a:endParaRPr>
          </a:p>
        </p:txBody>
      </p:sp>
      <p:sp>
        <p:nvSpPr>
          <p:cNvPr id="37" name="Ellipse 36"/>
          <p:cNvSpPr>
            <a:spLocks noChangeArrowheads="1"/>
          </p:cNvSpPr>
          <p:nvPr/>
        </p:nvSpPr>
        <p:spPr bwMode="auto">
          <a:xfrm>
            <a:off x="-36513" y="6308725"/>
            <a:ext cx="3084513" cy="504825"/>
          </a:xfrm>
          <a:prstGeom prst="ellipse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rgbClr val="FFFF00"/>
                </a:solidFill>
                <a:latin typeface="+mn-lt"/>
                <a:ea typeface="+mn-ea"/>
              </a:rPr>
              <a:t>Administratif</a:t>
            </a:r>
            <a:endParaRPr lang="fr-FR" sz="1600" b="1" dirty="0">
              <a:solidFill>
                <a:srgbClr val="FFFF00"/>
              </a:solidFill>
              <a:latin typeface="+mn-lt"/>
              <a:ea typeface="+mn-ea"/>
            </a:endParaRPr>
          </a:p>
        </p:txBody>
      </p:sp>
      <p:sp>
        <p:nvSpPr>
          <p:cNvPr id="3" name="Ellipse 2"/>
          <p:cNvSpPr>
            <a:spLocks noChangeArrowheads="1"/>
          </p:cNvSpPr>
          <p:nvPr/>
        </p:nvSpPr>
        <p:spPr bwMode="auto">
          <a:xfrm>
            <a:off x="17463" y="5732463"/>
            <a:ext cx="3041650" cy="504825"/>
          </a:xfrm>
          <a:prstGeom prst="ellipse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fr-FR" altLang="fr-FR" sz="1600" b="1">
                <a:solidFill>
                  <a:srgbClr val="FFFF00"/>
                </a:solidFill>
              </a:rPr>
              <a:t>Médical</a:t>
            </a:r>
          </a:p>
        </p:txBody>
      </p:sp>
      <p:sp>
        <p:nvSpPr>
          <p:cNvPr id="58393" name="Line 13"/>
          <p:cNvSpPr>
            <a:spLocks noChangeShapeType="1"/>
          </p:cNvSpPr>
          <p:nvPr/>
        </p:nvSpPr>
        <p:spPr bwMode="auto">
          <a:xfrm flipV="1">
            <a:off x="6732588" y="3057525"/>
            <a:ext cx="1152525" cy="792163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8394" name="Line 15"/>
          <p:cNvSpPr>
            <a:spLocks noChangeShapeType="1"/>
          </p:cNvSpPr>
          <p:nvPr/>
        </p:nvSpPr>
        <p:spPr bwMode="auto">
          <a:xfrm>
            <a:off x="6732588" y="3849688"/>
            <a:ext cx="1223962" cy="863600"/>
          </a:xfrm>
          <a:prstGeom prst="line">
            <a:avLst/>
          </a:prstGeom>
          <a:noFill/>
          <a:ln w="57150">
            <a:solidFill>
              <a:srgbClr val="0000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8395" name="Text Box 19"/>
          <p:cNvSpPr txBox="1">
            <a:spLocks noChangeArrowheads="1"/>
          </p:cNvSpPr>
          <p:nvPr/>
        </p:nvSpPr>
        <p:spPr bwMode="auto">
          <a:xfrm>
            <a:off x="7164388" y="3830638"/>
            <a:ext cx="21034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600" b="1" i="1">
                <a:solidFill>
                  <a:srgbClr val="FF0000"/>
                </a:solidFill>
                <a:latin typeface="Arial" panose="020B0604020202020204" pitchFamily="34" charset="0"/>
              </a:rPr>
              <a:t>Choix ou  inaptitude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659563" y="3849688"/>
            <a:ext cx="2484437" cy="13081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>
            <a:outerShdw blurRad="57150" dist="38100" dir="5400000" algn="ctr" rotWithShape="0">
              <a:srgbClr val="002041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2916238" y="188913"/>
            <a:ext cx="3743325" cy="496887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>
            <a:outerShdw blurRad="57150" dist="38100" dir="5400000" algn="ctr" rotWithShape="0">
              <a:srgbClr val="002041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0" y="188913"/>
            <a:ext cx="2916238" cy="496887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>
            <a:outerShdw blurRad="57150" dist="38100" dir="5400000" algn="ctr" rotWithShape="0">
              <a:srgbClr val="002041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6659563" y="188913"/>
            <a:ext cx="2484437" cy="367188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>
            <a:outerShdw blurRad="57150" dist="38100" dir="5400000" algn="ctr" rotWithShape="0">
              <a:srgbClr val="002041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2" name="Text Box 11"/>
          <p:cNvSpPr txBox="1">
            <a:spLocks noChangeArrowheads="1"/>
          </p:cNvSpPr>
          <p:nvPr/>
        </p:nvSpPr>
        <p:spPr bwMode="auto">
          <a:xfrm>
            <a:off x="7019925" y="2195513"/>
            <a:ext cx="1905000" cy="3698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1800" b="1" dirty="0" smtClean="0">
                <a:solidFill>
                  <a:srgbClr val="000000"/>
                </a:solidFill>
                <a:latin typeface="Arial" charset="0"/>
              </a:rPr>
              <a:t>ONAC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339975" y="1330325"/>
            <a:ext cx="1190625" cy="4000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/>
              <a:t>Conseille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5978525" y="1330325"/>
            <a:ext cx="1546225" cy="40005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/>
              <a:t>Accompagne</a:t>
            </a:r>
          </a:p>
        </p:txBody>
      </p:sp>
      <p:sp>
        <p:nvSpPr>
          <p:cNvPr id="15377" name="Text Box 11"/>
          <p:cNvSpPr txBox="1">
            <a:spLocks noChangeArrowheads="1"/>
          </p:cNvSpPr>
          <p:nvPr/>
        </p:nvSpPr>
        <p:spPr bwMode="auto">
          <a:xfrm>
            <a:off x="958850" y="476250"/>
            <a:ext cx="6858000" cy="461963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b="1">
                <a:solidFill>
                  <a:srgbClr val="000000"/>
                </a:solidFill>
                <a:latin typeface="Arial" panose="020B0604020202020204" pitchFamily="34" charset="0"/>
              </a:rPr>
              <a:t>CABAT </a:t>
            </a:r>
            <a:r>
              <a:rPr lang="fr-FR" altLang="fr-FR" i="1">
                <a:solidFill>
                  <a:srgbClr val="000000"/>
                </a:solidFill>
                <a:latin typeface="Arial" panose="020B0604020202020204" pitchFamily="34" charset="0"/>
              </a:rPr>
              <a:t>= Référents + Experts</a:t>
            </a:r>
          </a:p>
        </p:txBody>
      </p:sp>
      <p:cxnSp>
        <p:nvCxnSpPr>
          <p:cNvPr id="45" name="Connecteur droit avec flèche 44"/>
          <p:cNvCxnSpPr/>
          <p:nvPr/>
        </p:nvCxnSpPr>
        <p:spPr>
          <a:xfrm flipH="1">
            <a:off x="395288" y="5300663"/>
            <a:ext cx="8497887" cy="0"/>
          </a:xfrm>
          <a:prstGeom prst="straightConnector1">
            <a:avLst/>
          </a:prstGeom>
          <a:ln w="57150" cmpd="sng"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405" name="Text Box 11"/>
          <p:cNvSpPr txBox="1">
            <a:spLocks noChangeArrowheads="1"/>
          </p:cNvSpPr>
          <p:nvPr/>
        </p:nvSpPr>
        <p:spPr bwMode="auto">
          <a:xfrm>
            <a:off x="3492500" y="5373688"/>
            <a:ext cx="1905000" cy="36988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800" b="1">
                <a:solidFill>
                  <a:srgbClr val="FFFFFF"/>
                </a:solidFill>
                <a:latin typeface="Arial" panose="020B0604020202020204" pitchFamily="34" charset="0"/>
              </a:rPr>
              <a:t>Associations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 descr="Logo FN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5516563"/>
            <a:ext cx="15113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ZoneTexte 1"/>
          <p:cNvSpPr txBox="1">
            <a:spLocks noChangeArrowheads="1"/>
          </p:cNvSpPr>
          <p:nvPr/>
        </p:nvSpPr>
        <p:spPr bwMode="auto">
          <a:xfrm>
            <a:off x="935038" y="2959100"/>
            <a:ext cx="7273925" cy="12620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  <a:p>
            <a:pPr algn="ctr" eaLnBrk="1" hangingPunct="1"/>
            <a:r>
              <a:rPr lang="fr-FR" altLang="fr-FR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(Président)</a:t>
            </a:r>
          </a:p>
        </p:txBody>
      </p:sp>
      <p:sp>
        <p:nvSpPr>
          <p:cNvPr id="60419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8C134FA-E4DF-443E-86C4-D71CDA9532EA}" type="slidenum">
              <a:rPr lang="fr-FR" altLang="fr-FR" sz="1200">
                <a:solidFill>
                  <a:srgbClr val="045C75"/>
                </a:solidFill>
              </a:rPr>
              <a:pPr/>
              <a:t>44</a:t>
            </a:fld>
            <a:endParaRPr lang="fr-FR" altLang="fr-FR" sz="1200">
              <a:solidFill>
                <a:srgbClr val="045C75"/>
              </a:solidFill>
            </a:endParaRPr>
          </a:p>
        </p:txBody>
      </p:sp>
      <p:sp>
        <p:nvSpPr>
          <p:cNvPr id="6" name="ZoneTexte 2"/>
          <p:cNvSpPr txBox="1">
            <a:spLocks noChangeArrowheads="1"/>
          </p:cNvSpPr>
          <p:nvPr/>
        </p:nvSpPr>
        <p:spPr bwMode="auto">
          <a:xfrm>
            <a:off x="638175" y="1052513"/>
            <a:ext cx="78692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Présentations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606EC0AE-B61F-41B8-8296-672E47A2067B}" type="slidenum">
              <a:rPr lang="fr-FR" altLang="fr-FR" sz="1200">
                <a:solidFill>
                  <a:srgbClr val="045C75"/>
                </a:solidFill>
              </a:rPr>
              <a:pPr/>
              <a:t>45</a:t>
            </a:fld>
            <a:endParaRPr lang="fr-FR" altLang="fr-FR" sz="1200">
              <a:solidFill>
                <a:srgbClr val="045C75"/>
              </a:solidFill>
            </a:endParaRPr>
          </a:p>
        </p:txBody>
      </p:sp>
      <p:pic>
        <p:nvPicPr>
          <p:cNvPr id="61442" name="Picture 8" descr="http://www.aerobuzz.fr/local/cache-vignettes/L455xH289/A400M_largage-2-e40d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08050"/>
            <a:ext cx="528955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2"/>
          <p:cNvSpPr txBox="1">
            <a:spLocks noChangeArrowheads="1"/>
          </p:cNvSpPr>
          <p:nvPr/>
        </p:nvSpPr>
        <p:spPr bwMode="auto">
          <a:xfrm>
            <a:off x="1908175" y="4868863"/>
            <a:ext cx="705643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Merci au « 1</a:t>
            </a:r>
            <a:r>
              <a:rPr lang="fr-FR" altLang="fr-FR" sz="54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fr-FR" altLang="fr-FR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 RTP »…</a:t>
            </a:r>
          </a:p>
          <a:p>
            <a:pPr eaLnBrk="1" hangingPunct="1"/>
            <a:r>
              <a:rPr lang="fr-FR" altLang="fr-FR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et par Saint Michel…</a:t>
            </a:r>
          </a:p>
        </p:txBody>
      </p:sp>
      <p:pic>
        <p:nvPicPr>
          <p:cNvPr id="61444" name="Picture 2" descr="Logo FN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680075"/>
            <a:ext cx="12954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2276475"/>
            <a:ext cx="1193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ZoneTexte 2"/>
          <p:cNvSpPr txBox="1">
            <a:spLocks noChangeArrowheads="1"/>
          </p:cNvSpPr>
          <p:nvPr/>
        </p:nvSpPr>
        <p:spPr bwMode="auto">
          <a:xfrm>
            <a:off x="323850" y="1674813"/>
            <a:ext cx="84963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fr-FR" altLang="fr-FR" b="1">
                <a:latin typeface="Times New Roman" panose="02020603050405020304" pitchFamily="18" charset="0"/>
                <a:cs typeface="Times New Roman" panose="02020603050405020304" pitchFamily="18" charset="0"/>
              </a:rPr>
              <a:t>Mot de bienvenue </a:t>
            </a:r>
            <a:r>
              <a:rPr lang="fr-FR" altLang="fr-FR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 lieutenant-colonel (TA) Bruno MILLOT , chef de corps du 1</a:t>
            </a:r>
            <a:r>
              <a:rPr lang="fr-FR" altLang="fr-FR" b="1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fr-FR" altLang="fr-FR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régiment du train parachutiste</a:t>
            </a:r>
            <a:endParaRPr lang="fr-FR" altLang="fr-FR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4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BE79BD8E-E8F2-4EFA-A62A-C2D4A0EF34E8}" type="slidenum">
              <a:rPr lang="fr-FR" altLang="fr-FR" sz="1200">
                <a:solidFill>
                  <a:srgbClr val="045C75"/>
                </a:solidFill>
              </a:rPr>
              <a:pPr/>
              <a:t>5</a:t>
            </a:fld>
            <a:endParaRPr lang="fr-FR" altLang="fr-FR" sz="1200">
              <a:solidFill>
                <a:srgbClr val="045C75"/>
              </a:solidFill>
            </a:endParaRPr>
          </a:p>
        </p:txBody>
      </p:sp>
      <p:pic>
        <p:nvPicPr>
          <p:cNvPr id="18435" name="Picture 2" descr="Logo FN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732463"/>
            <a:ext cx="11747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7" descr="http://parachutisme.tra-son.fr/photos/largage-des-troupes-aeroporte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652963"/>
            <a:ext cx="2303463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357563"/>
            <a:ext cx="1150938" cy="20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ZoneTexte 6"/>
          <p:cNvSpPr txBox="1">
            <a:spLocks noChangeArrowheads="1"/>
          </p:cNvSpPr>
          <p:nvPr/>
        </p:nvSpPr>
        <p:spPr bwMode="auto">
          <a:xfrm>
            <a:off x="323850" y="1268413"/>
            <a:ext cx="8497888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Point sur les amicales et associations</a:t>
            </a:r>
          </a:p>
          <a:p>
            <a:pPr algn="ctr" eaLnBrk="1" hangingPunct="1"/>
            <a:r>
              <a:rPr lang="fr-FR" altLang="fr-FR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par le </a:t>
            </a:r>
          </a:p>
          <a:p>
            <a:pPr algn="ctr" eaLnBrk="1" hangingPunct="1"/>
            <a:r>
              <a:rPr lang="fr-FR" altLang="fr-FR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Lieutenant-colonel ® Pierre-Henri RAKETAMANGA </a:t>
            </a:r>
          </a:p>
        </p:txBody>
      </p:sp>
      <p:pic>
        <p:nvPicPr>
          <p:cNvPr id="19458" name="Picture 2" descr="Logo FN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732463"/>
            <a:ext cx="11588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C2E8C53-CB26-4DE7-B9D6-A2635C5FF431}" type="slidenum">
              <a:rPr lang="fr-FR" altLang="fr-FR" sz="1200">
                <a:solidFill>
                  <a:srgbClr val="045C75"/>
                </a:solidFill>
              </a:rPr>
              <a:pPr/>
              <a:t>6</a:t>
            </a:fld>
            <a:endParaRPr lang="fr-FR" altLang="fr-FR" sz="1200">
              <a:solidFill>
                <a:srgbClr val="045C75"/>
              </a:solidFill>
            </a:endParaRPr>
          </a:p>
        </p:txBody>
      </p:sp>
      <p:pic>
        <p:nvPicPr>
          <p:cNvPr id="19460" name="Picture 2" descr="http://www.defense.gouv.fr/var/dicod/storage/images/base-de-medias/images/operations/tchad/130621-tchad-exercice-de-saut-parachutiste-au-dessus-de-bakara/2013-06-13_saut-para-dans-c130_0036/2359539-1-fre-FR/2013-06-13_saut-para-dans-c130_00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557588"/>
            <a:ext cx="3671888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2915816" y="2924944"/>
            <a:ext cx="1728251" cy="132160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5" cstate="print">
            <a:extLst/>
          </a:blip>
          <a:srcRect l="6883" t="12371" r="7513" b="6406"/>
          <a:stretch/>
        </p:blipFill>
        <p:spPr>
          <a:xfrm>
            <a:off x="6012160" y="5373216"/>
            <a:ext cx="1807868" cy="12848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323528" y="3861048"/>
            <a:ext cx="1776866" cy="13587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2267744" y="4941168"/>
            <a:ext cx="2073148" cy="155875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8" cstate="print">
            <a:extLst/>
          </a:blip>
          <a:srcRect l="-1" r="44603" b="31583"/>
          <a:stretch/>
        </p:blipFill>
        <p:spPr>
          <a:xfrm>
            <a:off x="6876256" y="3068960"/>
            <a:ext cx="1669112" cy="152544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468313" y="2349500"/>
          <a:ext cx="8415337" cy="1543050"/>
        </p:xfrm>
        <a:graphic>
          <a:graphicData uri="http://schemas.openxmlformats.org/drawingml/2006/table">
            <a:tbl>
              <a:tblPr/>
              <a:tblGrid>
                <a:gridCol w="3600450"/>
                <a:gridCol w="1223962"/>
                <a:gridCol w="1512888"/>
                <a:gridCol w="1079500"/>
                <a:gridCol w="998537"/>
              </a:tblGrid>
              <a:tr h="649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Associations</a:t>
                      </a:r>
                    </a:p>
                  </a:txBody>
                  <a:tcPr marL="91452" marR="91452" marT="45758" marB="4575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Présentes</a:t>
                      </a:r>
                    </a:p>
                  </a:txBody>
                  <a:tcPr marL="91452" marR="91452" marT="45758" marB="4575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Représentées</a:t>
                      </a:r>
                    </a:p>
                  </a:txBody>
                  <a:tcPr marL="91452" marR="91452" marT="45758" marB="4575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Excusées</a:t>
                      </a:r>
                    </a:p>
                  </a:txBody>
                  <a:tcPr marL="91452" marR="91452" marT="45758" marB="4575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Voix</a:t>
                      </a:r>
                    </a:p>
                  </a:txBody>
                  <a:tcPr marL="91452" marR="91452" marT="45758" marB="4575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6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AMICALE des COMMANDOS de L</a:t>
                      </a:r>
                      <a:r>
                        <a:rPr kumimoji="0" lang="ja-JP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kumimoji="0" lang="fr-FR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AIR</a:t>
                      </a: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2" marR="91452" marT="45758" marB="4575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1452" marR="91452" marT="45758" marB="4575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2" marR="91452" marT="45758" marB="4575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2" marR="91452" marT="45758" marB="4575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1452" marR="91452" marT="45758" marB="4575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UNION NATIONALE des PARACHUTISTES</a:t>
                      </a:r>
                    </a:p>
                  </a:txBody>
                  <a:tcPr marL="91452" marR="91452" marT="45758" marB="4575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2" marR="91452" marT="45758" marB="4575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2" marR="91452" marT="45758" marB="4575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2" marR="91452" marT="45758" marB="4575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1452" marR="91452" marT="45758" marB="4575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20507" name="ZoneTexte 6"/>
          <p:cNvSpPr txBox="1">
            <a:spLocks noChangeArrowheads="1"/>
          </p:cNvSpPr>
          <p:nvPr/>
        </p:nvSpPr>
        <p:spPr bwMode="auto">
          <a:xfrm>
            <a:off x="900113" y="1412875"/>
            <a:ext cx="7127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b="1">
                <a:latin typeface="Times New Roman" panose="02020603050405020304" pitchFamily="18" charset="0"/>
                <a:cs typeface="Times New Roman" panose="02020603050405020304" pitchFamily="18" charset="0"/>
              </a:rPr>
              <a:t>AMICALES A VOCATION NATIONALE</a:t>
            </a:r>
          </a:p>
        </p:txBody>
      </p:sp>
      <p:pic>
        <p:nvPicPr>
          <p:cNvPr id="20508" name="Picture 2" descr="Logo FN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805488"/>
            <a:ext cx="1158875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9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8C73CBEC-11AF-4BA0-9294-706282DBB2A3}" type="slidenum">
              <a:rPr lang="fr-FR" altLang="fr-FR" sz="1200">
                <a:solidFill>
                  <a:srgbClr val="045C75"/>
                </a:solidFill>
              </a:rPr>
              <a:pPr/>
              <a:t>7</a:t>
            </a:fld>
            <a:endParaRPr lang="fr-FR" altLang="fr-FR" sz="1200">
              <a:solidFill>
                <a:srgbClr val="045C75"/>
              </a:solidFill>
            </a:endParaRPr>
          </a:p>
        </p:txBody>
      </p:sp>
      <p:pic>
        <p:nvPicPr>
          <p:cNvPr id="20510" name="Picture 2" descr="http://www.defense.gouv.fr/var/dicod/storage/images/base-de-medias/images/operations/tchad/130621-tchad-exercice-de-saut-parachutiste-au-dessus-de-bakara/2013-06-13_saut-para-dans-c130_0036/2359539-1-fre-FR/2013-06-13_saut-para-dans-c130_00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05263"/>
            <a:ext cx="3529013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46" name="Group 54"/>
          <p:cNvGraphicFramePr>
            <a:graphicFrameLocks noGrp="1"/>
          </p:cNvGraphicFramePr>
          <p:nvPr/>
        </p:nvGraphicFramePr>
        <p:xfrm>
          <a:off x="179388" y="1700213"/>
          <a:ext cx="8785225" cy="4065587"/>
        </p:xfrm>
        <a:graphic>
          <a:graphicData uri="http://schemas.openxmlformats.org/drawingml/2006/table">
            <a:tbl>
              <a:tblPr/>
              <a:tblGrid>
                <a:gridCol w="4572000"/>
                <a:gridCol w="1079500"/>
                <a:gridCol w="1477962"/>
                <a:gridCol w="1008063"/>
                <a:gridCol w="647700"/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Associations</a:t>
                      </a:r>
                    </a:p>
                  </a:txBody>
                  <a:tcPr marL="91419" marR="91419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Présentes</a:t>
                      </a:r>
                    </a:p>
                  </a:txBody>
                  <a:tcPr marL="91419" marR="91419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Représentées</a:t>
                      </a:r>
                    </a:p>
                  </a:txBody>
                  <a:tcPr marL="91419" marR="91419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Excusées</a:t>
                      </a:r>
                    </a:p>
                  </a:txBody>
                  <a:tcPr marL="91419" marR="91419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Voix</a:t>
                      </a:r>
                    </a:p>
                  </a:txBody>
                  <a:tcPr marL="91419" marR="91419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AMICALE des ANCIENS du 1</a:t>
                      </a:r>
                      <a:r>
                        <a:rPr kumimoji="0" lang="fr-FR" altLang="fr-FR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er</a:t>
                      </a: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BATAILLON de CHOC ET DU CNEC</a:t>
                      </a:r>
                    </a:p>
                  </a:txBody>
                  <a:tcPr marL="91419" marR="91419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19" marR="91419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19" marR="91419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19" marR="91419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1419" marR="91419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AMICALE des ANCIENS du 1</a:t>
                      </a:r>
                      <a:r>
                        <a:rPr kumimoji="0" lang="fr-FR" altLang="fr-FR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er</a:t>
                      </a: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R.C.P.</a:t>
                      </a:r>
                    </a:p>
                  </a:txBody>
                  <a:tcPr marL="91419" marR="91419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1419" marR="91419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19" marR="91419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19" marR="91419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1419" marR="91419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23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AMICALE du 1</a:t>
                      </a:r>
                      <a:r>
                        <a:rPr kumimoji="0" lang="fr-FR" altLang="fr-FR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er</a:t>
                      </a: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R.H.P.</a:t>
                      </a:r>
                    </a:p>
                  </a:txBody>
                  <a:tcPr marL="91419" marR="91419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1419" marR="91419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19" marR="91419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19" marR="91419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1419" marR="91419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AMICALE des ANCIENS du 1</a:t>
                      </a:r>
                      <a:r>
                        <a:rPr kumimoji="0" lang="fr-FR" altLang="fr-FR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er</a:t>
                      </a: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R.T.P. de la B.O.M.A.P. des B.O.A.P. et de la L.P.A.</a:t>
                      </a:r>
                    </a:p>
                  </a:txBody>
                  <a:tcPr marL="91419" marR="91419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1419" marR="91419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19" marR="91419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19" marR="91419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1419" marR="91419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AMICALE des ANCIENS PARACHUTISTES COLONIAUX du 2</a:t>
                      </a:r>
                    </a:p>
                  </a:txBody>
                  <a:tcPr marL="91419" marR="91419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19" marR="91419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19" marR="91419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19" marR="91419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1419" marR="91419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AMICALE des ANCIENS du 3</a:t>
                      </a:r>
                      <a:r>
                        <a:rPr kumimoji="0" lang="fr-FR" altLang="fr-FR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ème</a:t>
                      </a: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R.P.I.Ma</a:t>
                      </a:r>
                    </a:p>
                  </a:txBody>
                  <a:tcPr marL="91419" marR="91419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1419" marR="91419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19" marR="91419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19" marR="91419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1419" marR="91419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AMICALE des ANCIENS des 7</a:t>
                      </a:r>
                      <a:r>
                        <a:rPr kumimoji="0" lang="fr-FR" altLang="fr-FR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ème</a:t>
                      </a: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R.P.C.S., 8</a:t>
                      </a:r>
                      <a:r>
                        <a:rPr kumimoji="0" lang="fr-FR" altLang="fr-FR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ème</a:t>
                      </a: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G.C.C.P., 8</a:t>
                      </a:r>
                      <a:r>
                        <a:rPr kumimoji="0" lang="fr-FR" altLang="fr-FR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ème</a:t>
                      </a: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B.P.C., 8</a:t>
                      </a:r>
                      <a:r>
                        <a:rPr kumimoji="0" lang="fr-FR" altLang="fr-FR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ème</a:t>
                      </a: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R.P.I.Ma</a:t>
                      </a:r>
                    </a:p>
                  </a:txBody>
                  <a:tcPr marL="91419" marR="91419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1419" marR="91419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19" marR="91419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19" marR="91419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1419" marR="91419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AMICALE des ANCIENS du 9</a:t>
                      </a:r>
                      <a:r>
                        <a:rPr kumimoji="0" lang="fr-FR" altLang="fr-FR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ème</a:t>
                      </a: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R.C.P.</a:t>
                      </a:r>
                    </a:p>
                  </a:txBody>
                  <a:tcPr marL="91419" marR="91419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19" marR="91419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1419" marR="91419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19" marR="91419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1419" marR="91419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21567" name="ZoneTexte 6"/>
          <p:cNvSpPr txBox="1">
            <a:spLocks noChangeArrowheads="1"/>
          </p:cNvSpPr>
          <p:nvPr/>
        </p:nvSpPr>
        <p:spPr bwMode="auto">
          <a:xfrm>
            <a:off x="406400" y="692150"/>
            <a:ext cx="84978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b="1">
                <a:latin typeface="Times New Roman" panose="02020603050405020304" pitchFamily="18" charset="0"/>
                <a:cs typeface="Times New Roman" panose="02020603050405020304" pitchFamily="18" charset="0"/>
              </a:rPr>
              <a:t>AMICALES ET ASSOCIATIONS </a:t>
            </a:r>
          </a:p>
          <a:p>
            <a:pPr algn="ctr" eaLnBrk="1" hangingPunct="1"/>
            <a:r>
              <a:rPr lang="fr-FR" altLang="fr-FR" b="1">
                <a:latin typeface="Times New Roman" panose="02020603050405020304" pitchFamily="18" charset="0"/>
                <a:cs typeface="Times New Roman" panose="02020603050405020304" pitchFamily="18" charset="0"/>
              </a:rPr>
              <a:t>RÉGIMENTAIRES</a:t>
            </a:r>
          </a:p>
        </p:txBody>
      </p:sp>
      <p:pic>
        <p:nvPicPr>
          <p:cNvPr id="21568" name="Picture 2" descr="Logo FN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846763"/>
            <a:ext cx="1008062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69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AD4AF43-4F66-4B4A-AB6C-C1B0C7654B18}" type="slidenum">
              <a:rPr lang="fr-FR" altLang="fr-FR" sz="1200">
                <a:solidFill>
                  <a:srgbClr val="045C75"/>
                </a:solidFill>
              </a:rPr>
              <a:pPr/>
              <a:t>8</a:t>
            </a:fld>
            <a:endParaRPr lang="fr-FR" altLang="fr-FR" sz="120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65" name="Group 49"/>
          <p:cNvGraphicFramePr>
            <a:graphicFrameLocks noGrp="1"/>
          </p:cNvGraphicFramePr>
          <p:nvPr/>
        </p:nvGraphicFramePr>
        <p:xfrm>
          <a:off x="0" y="1916113"/>
          <a:ext cx="8891588" cy="4083050"/>
        </p:xfrm>
        <a:graphic>
          <a:graphicData uri="http://schemas.openxmlformats.org/drawingml/2006/table">
            <a:tbl>
              <a:tblPr/>
              <a:tblGrid>
                <a:gridCol w="4824413"/>
                <a:gridCol w="1079500"/>
                <a:gridCol w="1368425"/>
                <a:gridCol w="1008062"/>
                <a:gridCol w="611188"/>
              </a:tblGrid>
              <a:tr h="579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Associations</a:t>
                      </a:r>
                    </a:p>
                  </a:txBody>
                  <a:tcPr marL="91416" marR="91416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Présentes</a:t>
                      </a:r>
                    </a:p>
                  </a:txBody>
                  <a:tcPr marL="91416" marR="91416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Représentées</a:t>
                      </a:r>
                    </a:p>
                  </a:txBody>
                  <a:tcPr marL="91416" marR="91416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Excusées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16" marR="91416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Voix</a:t>
                      </a:r>
                    </a:p>
                  </a:txBody>
                  <a:tcPr marL="91416" marR="91416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AMICALE des ANCIENS du 13</a:t>
                      </a:r>
                      <a:r>
                        <a:rPr kumimoji="0" lang="fr-FR" altLang="fr-FR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ème</a:t>
                      </a: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R.D.P.</a:t>
                      </a:r>
                    </a:p>
                  </a:txBody>
                  <a:tcPr marL="91416" marR="91416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1416" marR="91416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16" marR="91416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16" marR="91416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1416" marR="91416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AMICALE  DES ANCIENS ET ANCIENS COMBATTANTS DU GRAND 14</a:t>
                      </a:r>
                    </a:p>
                  </a:txBody>
                  <a:tcPr marL="91416" marR="91416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1416" marR="91416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16" marR="91416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16" marR="91416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1416" marR="91416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AMICALE des ANCIENS du 17</a:t>
                      </a:r>
                      <a:r>
                        <a:rPr kumimoji="0" lang="fr-FR" altLang="fr-FR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ème</a:t>
                      </a: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R.G.P.</a:t>
                      </a:r>
                    </a:p>
                  </a:txBody>
                  <a:tcPr marL="91416" marR="91416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1416" marR="91416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16" marR="91416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16" marR="91416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1416" marR="91416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AMICALE "ROYAL AUVERGNE" 18</a:t>
                      </a:r>
                      <a:r>
                        <a:rPr kumimoji="0" lang="fr-FR" altLang="fr-FR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ème</a:t>
                      </a: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R.C.P.</a:t>
                      </a:r>
                    </a:p>
                  </a:txBody>
                  <a:tcPr marL="91416" marR="91416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16" marR="91416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1416" marR="91416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16" marR="91416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1416" marR="91416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AMICALE des ANCIENS du 35</a:t>
                      </a:r>
                      <a:r>
                        <a:rPr kumimoji="0" lang="fr-FR" altLang="fr-FR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ème</a:t>
                      </a: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R.A.P. ET DE L</a:t>
                      </a:r>
                      <a:r>
                        <a:rPr kumimoji="0" lang="ja-JP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kumimoji="0" lang="fr-FR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ARTILLERIE PARACHUTISTE</a:t>
                      </a: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16" marR="91416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16" marR="91416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16" marR="91416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16" marR="91416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1416" marR="91416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ASSOCIATION "QUI OSE GAGNE"</a:t>
                      </a:r>
                    </a:p>
                  </a:txBody>
                  <a:tcPr marL="91416" marR="91416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1416" marR="91416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16" marR="91416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16" marR="91416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1416" marR="91416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ASSOCIATION NATIONALE des ANCIENS DU 11</a:t>
                      </a:r>
                      <a:r>
                        <a:rPr kumimoji="0" lang="fr-FR" altLang="fr-FR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ème</a:t>
                      </a: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CHOC</a:t>
                      </a:r>
                    </a:p>
                  </a:txBody>
                  <a:tcPr marL="91416" marR="91416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1416" marR="91416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16" marR="91416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16" marR="91416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1416" marR="91416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ASSOCIATION NATIONALE des ANCIENS de l</a:t>
                      </a:r>
                      <a:r>
                        <a:rPr kumimoji="0" lang="ja-JP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kumimoji="0" lang="fr-FR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E.T.A.P.</a:t>
                      </a: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16" marR="91416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1416" marR="91416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16" marR="91416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16" marR="91416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1416" marR="91416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22591" name="ZoneTexte 6"/>
          <p:cNvSpPr txBox="1">
            <a:spLocks noChangeArrowheads="1"/>
          </p:cNvSpPr>
          <p:nvPr/>
        </p:nvSpPr>
        <p:spPr bwMode="auto">
          <a:xfrm>
            <a:off x="323850" y="908050"/>
            <a:ext cx="84978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b="1">
                <a:latin typeface="Times New Roman" panose="02020603050405020304" pitchFamily="18" charset="0"/>
                <a:cs typeface="Times New Roman" panose="02020603050405020304" pitchFamily="18" charset="0"/>
              </a:rPr>
              <a:t>AMICALES ET ASSOCIATIONS </a:t>
            </a:r>
          </a:p>
          <a:p>
            <a:pPr algn="ctr" eaLnBrk="1" hangingPunct="1"/>
            <a:r>
              <a:rPr lang="fr-FR" altLang="fr-FR" b="1">
                <a:latin typeface="Times New Roman" panose="02020603050405020304" pitchFamily="18" charset="0"/>
                <a:cs typeface="Times New Roman" panose="02020603050405020304" pitchFamily="18" charset="0"/>
              </a:rPr>
              <a:t>RÉGIMENTAIRES</a:t>
            </a:r>
          </a:p>
        </p:txBody>
      </p:sp>
      <p:pic>
        <p:nvPicPr>
          <p:cNvPr id="22592" name="Picture 2" descr="Logo FN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021388"/>
            <a:ext cx="935038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9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4B09DD7D-EFBE-48D9-ADF0-FD79CCDD55C3}" type="slidenum">
              <a:rPr lang="fr-FR" altLang="fr-FR" sz="1200">
                <a:solidFill>
                  <a:srgbClr val="045C75"/>
                </a:solidFill>
              </a:rPr>
              <a:pPr/>
              <a:t>9</a:t>
            </a:fld>
            <a:endParaRPr lang="fr-FR" altLang="fr-FR" sz="120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1888</TotalTime>
  <Words>1574</Words>
  <Application>Microsoft Office PowerPoint</Application>
  <PresentationFormat>Affichage à l'écran (4:3)</PresentationFormat>
  <Paragraphs>558</Paragraphs>
  <Slides>45</Slides>
  <Notes>6</Notes>
  <HiddenSlides>1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54" baseType="lpstr">
      <vt:lpstr>Calibri</vt:lpstr>
      <vt:lpstr>MS PGothic</vt:lpstr>
      <vt:lpstr>Arial</vt:lpstr>
      <vt:lpstr>Constantia</vt:lpstr>
      <vt:lpstr>Wingdings 2</vt:lpstr>
      <vt:lpstr>Times New Roman</vt:lpstr>
      <vt:lpstr>Wingdings</vt:lpstr>
      <vt:lpstr>Century Schoolbook</vt:lpstr>
      <vt:lpstr>Débit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Système Personnel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Christian BERBON</dc:creator>
  <cp:lastModifiedBy>Herve PERRIN</cp:lastModifiedBy>
  <cp:revision>194</cp:revision>
  <dcterms:created xsi:type="dcterms:W3CDTF">2012-02-24T08:12:06Z</dcterms:created>
  <dcterms:modified xsi:type="dcterms:W3CDTF">2015-03-23T08:40:42Z</dcterms:modified>
</cp:coreProperties>
</file>